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71" r:id="rId2"/>
    <p:sldId id="299" r:id="rId3"/>
    <p:sldId id="349" r:id="rId4"/>
    <p:sldId id="310" r:id="rId5"/>
    <p:sldId id="350" r:id="rId6"/>
    <p:sldId id="351" r:id="rId7"/>
    <p:sldId id="352" r:id="rId8"/>
    <p:sldId id="353" r:id="rId9"/>
    <p:sldId id="354" r:id="rId10"/>
    <p:sldId id="355" r:id="rId11"/>
    <p:sldId id="356" r:id="rId12"/>
    <p:sldId id="357" r:id="rId13"/>
    <p:sldId id="358" r:id="rId14"/>
    <p:sldId id="359" r:id="rId15"/>
    <p:sldId id="360" r:id="rId16"/>
    <p:sldId id="361" r:id="rId17"/>
    <p:sldId id="363" r:id="rId18"/>
    <p:sldId id="362" r:id="rId19"/>
    <p:sldId id="30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CFF"/>
    <a:srgbClr val="CCFFFF"/>
    <a:srgbClr val="77E4E9"/>
    <a:srgbClr val="21C1C9"/>
    <a:srgbClr val="60A500"/>
    <a:srgbClr val="168388"/>
    <a:srgbClr val="2CDCC7"/>
    <a:srgbClr val="EFE5F7"/>
    <a:srgbClr val="AED696"/>
    <a:srgbClr val="C258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153" autoAdjust="0"/>
    <p:restoredTop sz="94660"/>
  </p:normalViewPr>
  <p:slideViewPr>
    <p:cSldViewPr snapToGrid="0">
      <p:cViewPr varScale="1">
        <p:scale>
          <a:sx n="89" d="100"/>
          <a:sy n="89" d="100"/>
        </p:scale>
        <p:origin x="134" y="7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A4661-809C-B49F-5222-BFDAE8E79B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vi-VN"/>
          </a:p>
        </p:txBody>
      </p:sp>
      <p:sp>
        <p:nvSpPr>
          <p:cNvPr id="3" name="Subtitle 2">
            <a:extLst>
              <a:ext uri="{FF2B5EF4-FFF2-40B4-BE49-F238E27FC236}">
                <a16:creationId xmlns:a16="http://schemas.microsoft.com/office/drawing/2014/main" id="{F1BB7155-643F-0C7E-1E05-FFC79AA225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4" name="Date Placeholder 3">
            <a:extLst>
              <a:ext uri="{FF2B5EF4-FFF2-40B4-BE49-F238E27FC236}">
                <a16:creationId xmlns:a16="http://schemas.microsoft.com/office/drawing/2014/main" id="{391CCF1D-8B9E-4A5A-7B87-70601BB614C5}"/>
              </a:ext>
            </a:extLst>
          </p:cNvPr>
          <p:cNvSpPr>
            <a:spLocks noGrp="1"/>
          </p:cNvSpPr>
          <p:nvPr>
            <p:ph type="dt" sz="half" idx="10"/>
          </p:nvPr>
        </p:nvSpPr>
        <p:spPr/>
        <p:txBody>
          <a:bodyPr/>
          <a:lstStyle/>
          <a:p>
            <a:fld id="{D53F8201-CBB1-44F2-BC92-ACF26A477DC1}" type="datetimeFigureOut">
              <a:rPr lang="vi-VN" smtClean="0"/>
              <a:t>15/06/2025</a:t>
            </a:fld>
            <a:endParaRPr lang="vi-VN"/>
          </a:p>
        </p:txBody>
      </p:sp>
      <p:sp>
        <p:nvSpPr>
          <p:cNvPr id="5" name="Footer Placeholder 4">
            <a:extLst>
              <a:ext uri="{FF2B5EF4-FFF2-40B4-BE49-F238E27FC236}">
                <a16:creationId xmlns:a16="http://schemas.microsoft.com/office/drawing/2014/main" id="{AF569E3F-1A84-328E-9AE6-3E664FABB3B4}"/>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48386A73-EB74-D53C-AB2C-B6EDC361D227}"/>
              </a:ext>
            </a:extLst>
          </p:cNvPr>
          <p:cNvSpPr>
            <a:spLocks noGrp="1"/>
          </p:cNvSpPr>
          <p:nvPr>
            <p:ph type="sldNum" sz="quarter" idx="12"/>
          </p:nvPr>
        </p:nvSpPr>
        <p:spPr/>
        <p:txBody>
          <a:bodyPr/>
          <a:lstStyle/>
          <a:p>
            <a:fld id="{B8990297-3346-4F2A-98D5-2BB4503060E5}" type="slidenum">
              <a:rPr lang="vi-VN" smtClean="0"/>
              <a:t>‹#›</a:t>
            </a:fld>
            <a:endParaRPr lang="vi-VN"/>
          </a:p>
        </p:txBody>
      </p:sp>
    </p:spTree>
    <p:extLst>
      <p:ext uri="{BB962C8B-B14F-4D97-AF65-F5344CB8AC3E}">
        <p14:creationId xmlns:p14="http://schemas.microsoft.com/office/powerpoint/2010/main" val="287332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BE612-48CC-4DBB-FBF8-137AF3A95817}"/>
              </a:ext>
            </a:extLst>
          </p:cNvPr>
          <p:cNvSpPr>
            <a:spLocks noGrp="1"/>
          </p:cNvSpPr>
          <p:nvPr>
            <p:ph type="title"/>
          </p:nvPr>
        </p:nvSpPr>
        <p:spPr/>
        <p:txBody>
          <a:bodyPr/>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3D474A6C-53FA-6652-F3F5-D47340B384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07D850DE-FF57-AD07-9B36-CC3F7890B3CD}"/>
              </a:ext>
            </a:extLst>
          </p:cNvPr>
          <p:cNvSpPr>
            <a:spLocks noGrp="1"/>
          </p:cNvSpPr>
          <p:nvPr>
            <p:ph type="dt" sz="half" idx="10"/>
          </p:nvPr>
        </p:nvSpPr>
        <p:spPr/>
        <p:txBody>
          <a:bodyPr/>
          <a:lstStyle/>
          <a:p>
            <a:fld id="{D53F8201-CBB1-44F2-BC92-ACF26A477DC1}" type="datetimeFigureOut">
              <a:rPr lang="vi-VN" smtClean="0"/>
              <a:t>15/06/2025</a:t>
            </a:fld>
            <a:endParaRPr lang="vi-VN"/>
          </a:p>
        </p:txBody>
      </p:sp>
      <p:sp>
        <p:nvSpPr>
          <p:cNvPr id="5" name="Footer Placeholder 4">
            <a:extLst>
              <a:ext uri="{FF2B5EF4-FFF2-40B4-BE49-F238E27FC236}">
                <a16:creationId xmlns:a16="http://schemas.microsoft.com/office/drawing/2014/main" id="{83772A1A-8994-A328-E97B-E9F5F8A44504}"/>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B0760BFF-508F-A53E-F154-0D7528CC6D3F}"/>
              </a:ext>
            </a:extLst>
          </p:cNvPr>
          <p:cNvSpPr>
            <a:spLocks noGrp="1"/>
          </p:cNvSpPr>
          <p:nvPr>
            <p:ph type="sldNum" sz="quarter" idx="12"/>
          </p:nvPr>
        </p:nvSpPr>
        <p:spPr/>
        <p:txBody>
          <a:bodyPr/>
          <a:lstStyle/>
          <a:p>
            <a:fld id="{B8990297-3346-4F2A-98D5-2BB4503060E5}" type="slidenum">
              <a:rPr lang="vi-VN" smtClean="0"/>
              <a:t>‹#›</a:t>
            </a:fld>
            <a:endParaRPr lang="vi-VN"/>
          </a:p>
        </p:txBody>
      </p:sp>
    </p:spTree>
    <p:extLst>
      <p:ext uri="{BB962C8B-B14F-4D97-AF65-F5344CB8AC3E}">
        <p14:creationId xmlns:p14="http://schemas.microsoft.com/office/powerpoint/2010/main" val="2027526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7B9EC5-6D72-34CB-672F-41EAE816EA6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13D677EE-28D6-8D37-7864-0BDD212F52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C6FDC928-DF3F-39AF-C094-F98D491E9432}"/>
              </a:ext>
            </a:extLst>
          </p:cNvPr>
          <p:cNvSpPr>
            <a:spLocks noGrp="1"/>
          </p:cNvSpPr>
          <p:nvPr>
            <p:ph type="dt" sz="half" idx="10"/>
          </p:nvPr>
        </p:nvSpPr>
        <p:spPr/>
        <p:txBody>
          <a:bodyPr/>
          <a:lstStyle/>
          <a:p>
            <a:fld id="{D53F8201-CBB1-44F2-BC92-ACF26A477DC1}" type="datetimeFigureOut">
              <a:rPr lang="vi-VN" smtClean="0"/>
              <a:t>15/06/2025</a:t>
            </a:fld>
            <a:endParaRPr lang="vi-VN"/>
          </a:p>
        </p:txBody>
      </p:sp>
      <p:sp>
        <p:nvSpPr>
          <p:cNvPr id="5" name="Footer Placeholder 4">
            <a:extLst>
              <a:ext uri="{FF2B5EF4-FFF2-40B4-BE49-F238E27FC236}">
                <a16:creationId xmlns:a16="http://schemas.microsoft.com/office/drawing/2014/main" id="{2AE6C728-3C44-CADF-8A5B-3BC013760778}"/>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91CC3B2C-EDFE-AFE2-75F8-CAA67689ED8B}"/>
              </a:ext>
            </a:extLst>
          </p:cNvPr>
          <p:cNvSpPr>
            <a:spLocks noGrp="1"/>
          </p:cNvSpPr>
          <p:nvPr>
            <p:ph type="sldNum" sz="quarter" idx="12"/>
          </p:nvPr>
        </p:nvSpPr>
        <p:spPr/>
        <p:txBody>
          <a:bodyPr/>
          <a:lstStyle/>
          <a:p>
            <a:fld id="{B8990297-3346-4F2A-98D5-2BB4503060E5}" type="slidenum">
              <a:rPr lang="vi-VN" smtClean="0"/>
              <a:t>‹#›</a:t>
            </a:fld>
            <a:endParaRPr lang="vi-VN"/>
          </a:p>
        </p:txBody>
      </p:sp>
    </p:spTree>
    <p:extLst>
      <p:ext uri="{BB962C8B-B14F-4D97-AF65-F5344CB8AC3E}">
        <p14:creationId xmlns:p14="http://schemas.microsoft.com/office/powerpoint/2010/main" val="2964968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3EF0A-180C-2324-A7FA-B7B4829381B8}"/>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C6475C15-92BA-E9F4-999F-E22608F5FF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371C638F-8FDA-B885-52B7-7DA8E427C812}"/>
              </a:ext>
            </a:extLst>
          </p:cNvPr>
          <p:cNvSpPr>
            <a:spLocks noGrp="1"/>
          </p:cNvSpPr>
          <p:nvPr>
            <p:ph type="dt" sz="half" idx="10"/>
          </p:nvPr>
        </p:nvSpPr>
        <p:spPr/>
        <p:txBody>
          <a:bodyPr/>
          <a:lstStyle/>
          <a:p>
            <a:fld id="{D53F8201-CBB1-44F2-BC92-ACF26A477DC1}" type="datetimeFigureOut">
              <a:rPr lang="vi-VN" smtClean="0"/>
              <a:t>15/06/2025</a:t>
            </a:fld>
            <a:endParaRPr lang="vi-VN"/>
          </a:p>
        </p:txBody>
      </p:sp>
      <p:sp>
        <p:nvSpPr>
          <p:cNvPr id="5" name="Footer Placeholder 4">
            <a:extLst>
              <a:ext uri="{FF2B5EF4-FFF2-40B4-BE49-F238E27FC236}">
                <a16:creationId xmlns:a16="http://schemas.microsoft.com/office/drawing/2014/main" id="{A3197D03-EF4E-0184-14FC-4E3D5311ACBC}"/>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24BC6282-AB9B-5A60-6843-0F2668CD59E5}"/>
              </a:ext>
            </a:extLst>
          </p:cNvPr>
          <p:cNvSpPr>
            <a:spLocks noGrp="1"/>
          </p:cNvSpPr>
          <p:nvPr>
            <p:ph type="sldNum" sz="quarter" idx="12"/>
          </p:nvPr>
        </p:nvSpPr>
        <p:spPr/>
        <p:txBody>
          <a:bodyPr/>
          <a:lstStyle/>
          <a:p>
            <a:fld id="{B8990297-3346-4F2A-98D5-2BB4503060E5}" type="slidenum">
              <a:rPr lang="vi-VN" smtClean="0"/>
              <a:t>‹#›</a:t>
            </a:fld>
            <a:endParaRPr lang="vi-VN"/>
          </a:p>
        </p:txBody>
      </p:sp>
    </p:spTree>
    <p:extLst>
      <p:ext uri="{BB962C8B-B14F-4D97-AF65-F5344CB8AC3E}">
        <p14:creationId xmlns:p14="http://schemas.microsoft.com/office/powerpoint/2010/main" val="1167842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AFA76-5555-8D35-9519-FF67AA1A5B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vi-VN"/>
          </a:p>
        </p:txBody>
      </p:sp>
      <p:sp>
        <p:nvSpPr>
          <p:cNvPr id="3" name="Text Placeholder 2">
            <a:extLst>
              <a:ext uri="{FF2B5EF4-FFF2-40B4-BE49-F238E27FC236}">
                <a16:creationId xmlns:a16="http://schemas.microsoft.com/office/drawing/2014/main" id="{8ECBB379-8F9C-C9F5-C316-C63676618B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CF6FCF-A8FB-5E6D-93B0-BFEADD4E7FFD}"/>
              </a:ext>
            </a:extLst>
          </p:cNvPr>
          <p:cNvSpPr>
            <a:spLocks noGrp="1"/>
          </p:cNvSpPr>
          <p:nvPr>
            <p:ph type="dt" sz="half" idx="10"/>
          </p:nvPr>
        </p:nvSpPr>
        <p:spPr/>
        <p:txBody>
          <a:bodyPr/>
          <a:lstStyle/>
          <a:p>
            <a:fld id="{D53F8201-CBB1-44F2-BC92-ACF26A477DC1}" type="datetimeFigureOut">
              <a:rPr lang="vi-VN" smtClean="0"/>
              <a:t>15/06/2025</a:t>
            </a:fld>
            <a:endParaRPr lang="vi-VN"/>
          </a:p>
        </p:txBody>
      </p:sp>
      <p:sp>
        <p:nvSpPr>
          <p:cNvPr id="5" name="Footer Placeholder 4">
            <a:extLst>
              <a:ext uri="{FF2B5EF4-FFF2-40B4-BE49-F238E27FC236}">
                <a16:creationId xmlns:a16="http://schemas.microsoft.com/office/drawing/2014/main" id="{681D1776-0CB6-DA1B-27F9-D6EA58A65DC7}"/>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6756D83A-6B6A-04C4-C77A-5BF39CF62F89}"/>
              </a:ext>
            </a:extLst>
          </p:cNvPr>
          <p:cNvSpPr>
            <a:spLocks noGrp="1"/>
          </p:cNvSpPr>
          <p:nvPr>
            <p:ph type="sldNum" sz="quarter" idx="12"/>
          </p:nvPr>
        </p:nvSpPr>
        <p:spPr/>
        <p:txBody>
          <a:bodyPr/>
          <a:lstStyle/>
          <a:p>
            <a:fld id="{B8990297-3346-4F2A-98D5-2BB4503060E5}" type="slidenum">
              <a:rPr lang="vi-VN" smtClean="0"/>
              <a:t>‹#›</a:t>
            </a:fld>
            <a:endParaRPr lang="vi-VN"/>
          </a:p>
        </p:txBody>
      </p:sp>
    </p:spTree>
    <p:extLst>
      <p:ext uri="{BB962C8B-B14F-4D97-AF65-F5344CB8AC3E}">
        <p14:creationId xmlns:p14="http://schemas.microsoft.com/office/powerpoint/2010/main" val="2443312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B67E2-0E9F-CAEC-FFE8-86F68E7DB49E}"/>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E3020EE4-BCC0-5816-AF6E-1E737D6A9E1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a:extLst>
              <a:ext uri="{FF2B5EF4-FFF2-40B4-BE49-F238E27FC236}">
                <a16:creationId xmlns:a16="http://schemas.microsoft.com/office/drawing/2014/main" id="{9D89B893-1021-72EB-BC2E-B6EA06186A2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a:extLst>
              <a:ext uri="{FF2B5EF4-FFF2-40B4-BE49-F238E27FC236}">
                <a16:creationId xmlns:a16="http://schemas.microsoft.com/office/drawing/2014/main" id="{0381CBCA-B297-D032-3CF8-764371DFF58F}"/>
              </a:ext>
            </a:extLst>
          </p:cNvPr>
          <p:cNvSpPr>
            <a:spLocks noGrp="1"/>
          </p:cNvSpPr>
          <p:nvPr>
            <p:ph type="dt" sz="half" idx="10"/>
          </p:nvPr>
        </p:nvSpPr>
        <p:spPr/>
        <p:txBody>
          <a:bodyPr/>
          <a:lstStyle/>
          <a:p>
            <a:fld id="{D53F8201-CBB1-44F2-BC92-ACF26A477DC1}" type="datetimeFigureOut">
              <a:rPr lang="vi-VN" smtClean="0"/>
              <a:t>15/06/2025</a:t>
            </a:fld>
            <a:endParaRPr lang="vi-VN"/>
          </a:p>
        </p:txBody>
      </p:sp>
      <p:sp>
        <p:nvSpPr>
          <p:cNvPr id="6" name="Footer Placeholder 5">
            <a:extLst>
              <a:ext uri="{FF2B5EF4-FFF2-40B4-BE49-F238E27FC236}">
                <a16:creationId xmlns:a16="http://schemas.microsoft.com/office/drawing/2014/main" id="{843589D6-0A60-8799-8A08-24F87B15C7DE}"/>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C3530B6B-3358-A7A4-E3F2-073679604A67}"/>
              </a:ext>
            </a:extLst>
          </p:cNvPr>
          <p:cNvSpPr>
            <a:spLocks noGrp="1"/>
          </p:cNvSpPr>
          <p:nvPr>
            <p:ph type="sldNum" sz="quarter" idx="12"/>
          </p:nvPr>
        </p:nvSpPr>
        <p:spPr/>
        <p:txBody>
          <a:bodyPr/>
          <a:lstStyle/>
          <a:p>
            <a:fld id="{B8990297-3346-4F2A-98D5-2BB4503060E5}" type="slidenum">
              <a:rPr lang="vi-VN" smtClean="0"/>
              <a:t>‹#›</a:t>
            </a:fld>
            <a:endParaRPr lang="vi-VN"/>
          </a:p>
        </p:txBody>
      </p:sp>
    </p:spTree>
    <p:extLst>
      <p:ext uri="{BB962C8B-B14F-4D97-AF65-F5344CB8AC3E}">
        <p14:creationId xmlns:p14="http://schemas.microsoft.com/office/powerpoint/2010/main" val="3720993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A871B-9201-B4C0-5243-D45C2F57AC16}"/>
              </a:ext>
            </a:extLst>
          </p:cNvPr>
          <p:cNvSpPr>
            <a:spLocks noGrp="1"/>
          </p:cNvSpPr>
          <p:nvPr>
            <p:ph type="title"/>
          </p:nvPr>
        </p:nvSpPr>
        <p:spPr>
          <a:xfrm>
            <a:off x="839788" y="365125"/>
            <a:ext cx="10515600" cy="1325563"/>
          </a:xfrm>
        </p:spPr>
        <p:txBody>
          <a:bodyPr/>
          <a:lstStyle/>
          <a:p>
            <a:r>
              <a:rPr lang="en-US"/>
              <a:t>Click to edit Master title style</a:t>
            </a:r>
            <a:endParaRPr lang="vi-VN"/>
          </a:p>
        </p:txBody>
      </p:sp>
      <p:sp>
        <p:nvSpPr>
          <p:cNvPr id="3" name="Text Placeholder 2">
            <a:extLst>
              <a:ext uri="{FF2B5EF4-FFF2-40B4-BE49-F238E27FC236}">
                <a16:creationId xmlns:a16="http://schemas.microsoft.com/office/drawing/2014/main" id="{DCFC7A49-4FB4-5781-27C5-995D7C2885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692B79-3AD1-D144-55C4-7DA0F87DD0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a:extLst>
              <a:ext uri="{FF2B5EF4-FFF2-40B4-BE49-F238E27FC236}">
                <a16:creationId xmlns:a16="http://schemas.microsoft.com/office/drawing/2014/main" id="{110CB55F-6B5B-50E0-8DF3-E65549246A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E85ED1-97A7-F41A-58A5-96253689AF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a:extLst>
              <a:ext uri="{FF2B5EF4-FFF2-40B4-BE49-F238E27FC236}">
                <a16:creationId xmlns:a16="http://schemas.microsoft.com/office/drawing/2014/main" id="{1AFC51A3-935C-5874-42B8-078456617443}"/>
              </a:ext>
            </a:extLst>
          </p:cNvPr>
          <p:cNvSpPr>
            <a:spLocks noGrp="1"/>
          </p:cNvSpPr>
          <p:nvPr>
            <p:ph type="dt" sz="half" idx="10"/>
          </p:nvPr>
        </p:nvSpPr>
        <p:spPr/>
        <p:txBody>
          <a:bodyPr/>
          <a:lstStyle/>
          <a:p>
            <a:fld id="{D53F8201-CBB1-44F2-BC92-ACF26A477DC1}" type="datetimeFigureOut">
              <a:rPr lang="vi-VN" smtClean="0"/>
              <a:t>15/06/2025</a:t>
            </a:fld>
            <a:endParaRPr lang="vi-VN"/>
          </a:p>
        </p:txBody>
      </p:sp>
      <p:sp>
        <p:nvSpPr>
          <p:cNvPr id="8" name="Footer Placeholder 7">
            <a:extLst>
              <a:ext uri="{FF2B5EF4-FFF2-40B4-BE49-F238E27FC236}">
                <a16:creationId xmlns:a16="http://schemas.microsoft.com/office/drawing/2014/main" id="{BC1A658A-A9C6-25C3-F617-F827104313B0}"/>
              </a:ext>
            </a:extLst>
          </p:cNvPr>
          <p:cNvSpPr>
            <a:spLocks noGrp="1"/>
          </p:cNvSpPr>
          <p:nvPr>
            <p:ph type="ftr" sz="quarter" idx="11"/>
          </p:nvPr>
        </p:nvSpPr>
        <p:spPr/>
        <p:txBody>
          <a:bodyPr/>
          <a:lstStyle/>
          <a:p>
            <a:endParaRPr lang="vi-VN"/>
          </a:p>
        </p:txBody>
      </p:sp>
      <p:sp>
        <p:nvSpPr>
          <p:cNvPr id="9" name="Slide Number Placeholder 8">
            <a:extLst>
              <a:ext uri="{FF2B5EF4-FFF2-40B4-BE49-F238E27FC236}">
                <a16:creationId xmlns:a16="http://schemas.microsoft.com/office/drawing/2014/main" id="{F2E734EA-FFAC-C72D-C022-741CF536414A}"/>
              </a:ext>
            </a:extLst>
          </p:cNvPr>
          <p:cNvSpPr>
            <a:spLocks noGrp="1"/>
          </p:cNvSpPr>
          <p:nvPr>
            <p:ph type="sldNum" sz="quarter" idx="12"/>
          </p:nvPr>
        </p:nvSpPr>
        <p:spPr/>
        <p:txBody>
          <a:bodyPr/>
          <a:lstStyle/>
          <a:p>
            <a:fld id="{B8990297-3346-4F2A-98D5-2BB4503060E5}" type="slidenum">
              <a:rPr lang="vi-VN" smtClean="0"/>
              <a:t>‹#›</a:t>
            </a:fld>
            <a:endParaRPr lang="vi-VN"/>
          </a:p>
        </p:txBody>
      </p:sp>
    </p:spTree>
    <p:extLst>
      <p:ext uri="{BB962C8B-B14F-4D97-AF65-F5344CB8AC3E}">
        <p14:creationId xmlns:p14="http://schemas.microsoft.com/office/powerpoint/2010/main" val="42293022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61431-18B8-7F81-2E0D-F8FF2A223C5E}"/>
              </a:ext>
            </a:extLst>
          </p:cNvPr>
          <p:cNvSpPr>
            <a:spLocks noGrp="1"/>
          </p:cNvSpPr>
          <p:nvPr>
            <p:ph type="title"/>
          </p:nvPr>
        </p:nvSpPr>
        <p:spPr/>
        <p:txBody>
          <a:bodyPr/>
          <a:lstStyle/>
          <a:p>
            <a:r>
              <a:rPr lang="en-US"/>
              <a:t>Click to edit Master title style</a:t>
            </a:r>
            <a:endParaRPr lang="vi-VN"/>
          </a:p>
        </p:txBody>
      </p:sp>
      <p:sp>
        <p:nvSpPr>
          <p:cNvPr id="3" name="Date Placeholder 2">
            <a:extLst>
              <a:ext uri="{FF2B5EF4-FFF2-40B4-BE49-F238E27FC236}">
                <a16:creationId xmlns:a16="http://schemas.microsoft.com/office/drawing/2014/main" id="{5572145A-27D2-431D-DBCE-4CAE6180D24A}"/>
              </a:ext>
            </a:extLst>
          </p:cNvPr>
          <p:cNvSpPr>
            <a:spLocks noGrp="1"/>
          </p:cNvSpPr>
          <p:nvPr>
            <p:ph type="dt" sz="half" idx="10"/>
          </p:nvPr>
        </p:nvSpPr>
        <p:spPr/>
        <p:txBody>
          <a:bodyPr/>
          <a:lstStyle/>
          <a:p>
            <a:fld id="{D53F8201-CBB1-44F2-BC92-ACF26A477DC1}" type="datetimeFigureOut">
              <a:rPr lang="vi-VN" smtClean="0"/>
              <a:t>15/06/2025</a:t>
            </a:fld>
            <a:endParaRPr lang="vi-VN"/>
          </a:p>
        </p:txBody>
      </p:sp>
      <p:sp>
        <p:nvSpPr>
          <p:cNvPr id="4" name="Footer Placeholder 3">
            <a:extLst>
              <a:ext uri="{FF2B5EF4-FFF2-40B4-BE49-F238E27FC236}">
                <a16:creationId xmlns:a16="http://schemas.microsoft.com/office/drawing/2014/main" id="{A35139ED-9D98-8399-3DA2-928EC2AF2193}"/>
              </a:ext>
            </a:extLst>
          </p:cNvPr>
          <p:cNvSpPr>
            <a:spLocks noGrp="1"/>
          </p:cNvSpPr>
          <p:nvPr>
            <p:ph type="ftr" sz="quarter" idx="11"/>
          </p:nvPr>
        </p:nvSpPr>
        <p:spPr/>
        <p:txBody>
          <a:bodyPr/>
          <a:lstStyle/>
          <a:p>
            <a:endParaRPr lang="vi-VN"/>
          </a:p>
        </p:txBody>
      </p:sp>
      <p:sp>
        <p:nvSpPr>
          <p:cNvPr id="5" name="Slide Number Placeholder 4">
            <a:extLst>
              <a:ext uri="{FF2B5EF4-FFF2-40B4-BE49-F238E27FC236}">
                <a16:creationId xmlns:a16="http://schemas.microsoft.com/office/drawing/2014/main" id="{5771E8DF-AD9A-B2FE-DEB1-DA091DC90E27}"/>
              </a:ext>
            </a:extLst>
          </p:cNvPr>
          <p:cNvSpPr>
            <a:spLocks noGrp="1"/>
          </p:cNvSpPr>
          <p:nvPr>
            <p:ph type="sldNum" sz="quarter" idx="12"/>
          </p:nvPr>
        </p:nvSpPr>
        <p:spPr/>
        <p:txBody>
          <a:bodyPr/>
          <a:lstStyle/>
          <a:p>
            <a:fld id="{B8990297-3346-4F2A-98D5-2BB4503060E5}" type="slidenum">
              <a:rPr lang="vi-VN" smtClean="0"/>
              <a:t>‹#›</a:t>
            </a:fld>
            <a:endParaRPr lang="vi-VN"/>
          </a:p>
        </p:txBody>
      </p:sp>
    </p:spTree>
    <p:extLst>
      <p:ext uri="{BB962C8B-B14F-4D97-AF65-F5344CB8AC3E}">
        <p14:creationId xmlns:p14="http://schemas.microsoft.com/office/powerpoint/2010/main" val="4112221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E152CC-CDE9-911C-0DAC-5E83C1EAC159}"/>
              </a:ext>
            </a:extLst>
          </p:cNvPr>
          <p:cNvSpPr>
            <a:spLocks noGrp="1"/>
          </p:cNvSpPr>
          <p:nvPr>
            <p:ph type="dt" sz="half" idx="10"/>
          </p:nvPr>
        </p:nvSpPr>
        <p:spPr/>
        <p:txBody>
          <a:bodyPr/>
          <a:lstStyle/>
          <a:p>
            <a:fld id="{D53F8201-CBB1-44F2-BC92-ACF26A477DC1}" type="datetimeFigureOut">
              <a:rPr lang="vi-VN" smtClean="0"/>
              <a:t>15/06/2025</a:t>
            </a:fld>
            <a:endParaRPr lang="vi-VN"/>
          </a:p>
        </p:txBody>
      </p:sp>
      <p:sp>
        <p:nvSpPr>
          <p:cNvPr id="3" name="Footer Placeholder 2">
            <a:extLst>
              <a:ext uri="{FF2B5EF4-FFF2-40B4-BE49-F238E27FC236}">
                <a16:creationId xmlns:a16="http://schemas.microsoft.com/office/drawing/2014/main" id="{94C6E03A-CC6A-7DAC-3325-8401DA39D035}"/>
              </a:ext>
            </a:extLst>
          </p:cNvPr>
          <p:cNvSpPr>
            <a:spLocks noGrp="1"/>
          </p:cNvSpPr>
          <p:nvPr>
            <p:ph type="ftr" sz="quarter" idx="11"/>
          </p:nvPr>
        </p:nvSpPr>
        <p:spPr/>
        <p:txBody>
          <a:bodyPr/>
          <a:lstStyle/>
          <a:p>
            <a:endParaRPr lang="vi-VN"/>
          </a:p>
        </p:txBody>
      </p:sp>
      <p:sp>
        <p:nvSpPr>
          <p:cNvPr id="4" name="Slide Number Placeholder 3">
            <a:extLst>
              <a:ext uri="{FF2B5EF4-FFF2-40B4-BE49-F238E27FC236}">
                <a16:creationId xmlns:a16="http://schemas.microsoft.com/office/drawing/2014/main" id="{B4F043D5-166A-1BCB-6800-D49F682334FA}"/>
              </a:ext>
            </a:extLst>
          </p:cNvPr>
          <p:cNvSpPr>
            <a:spLocks noGrp="1"/>
          </p:cNvSpPr>
          <p:nvPr>
            <p:ph type="sldNum" sz="quarter" idx="12"/>
          </p:nvPr>
        </p:nvSpPr>
        <p:spPr/>
        <p:txBody>
          <a:bodyPr/>
          <a:lstStyle/>
          <a:p>
            <a:fld id="{B8990297-3346-4F2A-98D5-2BB4503060E5}" type="slidenum">
              <a:rPr lang="vi-VN" smtClean="0"/>
              <a:t>‹#›</a:t>
            </a:fld>
            <a:endParaRPr lang="vi-VN"/>
          </a:p>
        </p:txBody>
      </p:sp>
    </p:spTree>
    <p:extLst>
      <p:ext uri="{BB962C8B-B14F-4D97-AF65-F5344CB8AC3E}">
        <p14:creationId xmlns:p14="http://schemas.microsoft.com/office/powerpoint/2010/main" val="1604967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3316D-D4CC-E887-4E5F-AF903896AA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D1117510-9D4F-63D1-A1BE-E290A92F66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a:extLst>
              <a:ext uri="{FF2B5EF4-FFF2-40B4-BE49-F238E27FC236}">
                <a16:creationId xmlns:a16="http://schemas.microsoft.com/office/drawing/2014/main" id="{21AD5C21-13B6-3BFA-DD5E-FEFDC5EDCA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61BA08-C56A-E78F-C3DE-0B443B81D943}"/>
              </a:ext>
            </a:extLst>
          </p:cNvPr>
          <p:cNvSpPr>
            <a:spLocks noGrp="1"/>
          </p:cNvSpPr>
          <p:nvPr>
            <p:ph type="dt" sz="half" idx="10"/>
          </p:nvPr>
        </p:nvSpPr>
        <p:spPr/>
        <p:txBody>
          <a:bodyPr/>
          <a:lstStyle/>
          <a:p>
            <a:fld id="{D53F8201-CBB1-44F2-BC92-ACF26A477DC1}" type="datetimeFigureOut">
              <a:rPr lang="vi-VN" smtClean="0"/>
              <a:t>15/06/2025</a:t>
            </a:fld>
            <a:endParaRPr lang="vi-VN"/>
          </a:p>
        </p:txBody>
      </p:sp>
      <p:sp>
        <p:nvSpPr>
          <p:cNvPr id="6" name="Footer Placeholder 5">
            <a:extLst>
              <a:ext uri="{FF2B5EF4-FFF2-40B4-BE49-F238E27FC236}">
                <a16:creationId xmlns:a16="http://schemas.microsoft.com/office/drawing/2014/main" id="{6CA6E1C9-6627-7B1C-FDC7-722FBAAC5105}"/>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7A031B26-98E1-DC92-FAD1-93E3C65F3900}"/>
              </a:ext>
            </a:extLst>
          </p:cNvPr>
          <p:cNvSpPr>
            <a:spLocks noGrp="1"/>
          </p:cNvSpPr>
          <p:nvPr>
            <p:ph type="sldNum" sz="quarter" idx="12"/>
          </p:nvPr>
        </p:nvSpPr>
        <p:spPr/>
        <p:txBody>
          <a:bodyPr/>
          <a:lstStyle/>
          <a:p>
            <a:fld id="{B8990297-3346-4F2A-98D5-2BB4503060E5}" type="slidenum">
              <a:rPr lang="vi-VN" smtClean="0"/>
              <a:t>‹#›</a:t>
            </a:fld>
            <a:endParaRPr lang="vi-VN"/>
          </a:p>
        </p:txBody>
      </p:sp>
    </p:spTree>
    <p:extLst>
      <p:ext uri="{BB962C8B-B14F-4D97-AF65-F5344CB8AC3E}">
        <p14:creationId xmlns:p14="http://schemas.microsoft.com/office/powerpoint/2010/main" val="4163852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B52B4-F130-5D19-D248-591450B89D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Picture Placeholder 2">
            <a:extLst>
              <a:ext uri="{FF2B5EF4-FFF2-40B4-BE49-F238E27FC236}">
                <a16:creationId xmlns:a16="http://schemas.microsoft.com/office/drawing/2014/main" id="{EC0355F0-CA19-3923-621B-45C325F656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a:extLst>
              <a:ext uri="{FF2B5EF4-FFF2-40B4-BE49-F238E27FC236}">
                <a16:creationId xmlns:a16="http://schemas.microsoft.com/office/drawing/2014/main" id="{ED858413-9F5C-8CB9-882A-0D0E008E68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D08F6C-8D29-F121-1AE5-A4F4C8E6DE24}"/>
              </a:ext>
            </a:extLst>
          </p:cNvPr>
          <p:cNvSpPr>
            <a:spLocks noGrp="1"/>
          </p:cNvSpPr>
          <p:nvPr>
            <p:ph type="dt" sz="half" idx="10"/>
          </p:nvPr>
        </p:nvSpPr>
        <p:spPr/>
        <p:txBody>
          <a:bodyPr/>
          <a:lstStyle/>
          <a:p>
            <a:fld id="{D53F8201-CBB1-44F2-BC92-ACF26A477DC1}" type="datetimeFigureOut">
              <a:rPr lang="vi-VN" smtClean="0"/>
              <a:t>15/06/2025</a:t>
            </a:fld>
            <a:endParaRPr lang="vi-VN"/>
          </a:p>
        </p:txBody>
      </p:sp>
      <p:sp>
        <p:nvSpPr>
          <p:cNvPr id="6" name="Footer Placeholder 5">
            <a:extLst>
              <a:ext uri="{FF2B5EF4-FFF2-40B4-BE49-F238E27FC236}">
                <a16:creationId xmlns:a16="http://schemas.microsoft.com/office/drawing/2014/main" id="{A96B5D14-3245-5CBF-8252-350DF9137297}"/>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AF03A67D-FAF4-0BA4-4721-CBFD636CCF32}"/>
              </a:ext>
            </a:extLst>
          </p:cNvPr>
          <p:cNvSpPr>
            <a:spLocks noGrp="1"/>
          </p:cNvSpPr>
          <p:nvPr>
            <p:ph type="sldNum" sz="quarter" idx="12"/>
          </p:nvPr>
        </p:nvSpPr>
        <p:spPr/>
        <p:txBody>
          <a:bodyPr/>
          <a:lstStyle/>
          <a:p>
            <a:fld id="{B8990297-3346-4F2A-98D5-2BB4503060E5}" type="slidenum">
              <a:rPr lang="vi-VN" smtClean="0"/>
              <a:t>‹#›</a:t>
            </a:fld>
            <a:endParaRPr lang="vi-VN"/>
          </a:p>
        </p:txBody>
      </p:sp>
    </p:spTree>
    <p:extLst>
      <p:ext uri="{BB962C8B-B14F-4D97-AF65-F5344CB8AC3E}">
        <p14:creationId xmlns:p14="http://schemas.microsoft.com/office/powerpoint/2010/main" val="3160399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CA909B-F1F3-D54C-F5E3-0EF4909534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a:extLst>
              <a:ext uri="{FF2B5EF4-FFF2-40B4-BE49-F238E27FC236}">
                <a16:creationId xmlns:a16="http://schemas.microsoft.com/office/drawing/2014/main" id="{D69C88A8-2CFB-1A2D-2A1A-44412482AB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36CB0B8E-764E-DB0B-06DB-D57A97FA3D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3F8201-CBB1-44F2-BC92-ACF26A477DC1}" type="datetimeFigureOut">
              <a:rPr lang="vi-VN" smtClean="0"/>
              <a:t>15/06/2025</a:t>
            </a:fld>
            <a:endParaRPr lang="vi-VN"/>
          </a:p>
        </p:txBody>
      </p:sp>
      <p:sp>
        <p:nvSpPr>
          <p:cNvPr id="5" name="Footer Placeholder 4">
            <a:extLst>
              <a:ext uri="{FF2B5EF4-FFF2-40B4-BE49-F238E27FC236}">
                <a16:creationId xmlns:a16="http://schemas.microsoft.com/office/drawing/2014/main" id="{414F0E87-F162-8968-CEBB-AC96EA2318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a:extLst>
              <a:ext uri="{FF2B5EF4-FFF2-40B4-BE49-F238E27FC236}">
                <a16:creationId xmlns:a16="http://schemas.microsoft.com/office/drawing/2014/main" id="{BEB3B7FC-9568-089A-B35C-1F266D1553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990297-3346-4F2A-98D5-2BB4503060E5}" type="slidenum">
              <a:rPr lang="vi-VN" smtClean="0"/>
              <a:t>‹#›</a:t>
            </a:fld>
            <a:endParaRPr lang="vi-VN"/>
          </a:p>
        </p:txBody>
      </p:sp>
    </p:spTree>
    <p:extLst>
      <p:ext uri="{BB962C8B-B14F-4D97-AF65-F5344CB8AC3E}">
        <p14:creationId xmlns:p14="http://schemas.microsoft.com/office/powerpoint/2010/main" val="2067646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gif"/><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3" name="Freeform 3"/>
          <p:cNvSpPr/>
          <p:nvPr/>
        </p:nvSpPr>
        <p:spPr>
          <a:xfrm>
            <a:off x="203201" y="200404"/>
            <a:ext cx="11785599" cy="6400801"/>
          </a:xfrm>
          <a:custGeom>
            <a:avLst/>
            <a:gdLst/>
            <a:ahLst/>
            <a:cxnLst/>
            <a:rect l="l" t="t" r="r" b="b"/>
            <a:pathLst>
              <a:path w="13740307" h="6121286">
                <a:moveTo>
                  <a:pt x="0" y="0"/>
                </a:moveTo>
                <a:lnTo>
                  <a:pt x="13740308" y="0"/>
                </a:lnTo>
                <a:lnTo>
                  <a:pt x="13740308" y="6121286"/>
                </a:lnTo>
                <a:lnTo>
                  <a:pt x="0" y="6121286"/>
                </a:lnTo>
                <a:lnTo>
                  <a:pt x="0" y="0"/>
                </a:lnTo>
                <a:close/>
              </a:path>
            </a:pathLst>
          </a:custGeom>
          <a:blipFill>
            <a:blip r:embed="rId3"/>
            <a:stretch>
              <a:fillRect t="-8327" b="-41224"/>
            </a:stretch>
          </a:blipFill>
          <a:ln w="209550" cap="sq">
            <a:solidFill>
              <a:srgbClr val="D6D6D6"/>
            </a:solidFill>
            <a:prstDash val="solid"/>
            <a:miter/>
          </a:ln>
        </p:spPr>
        <p:txBody>
          <a:bodyPr/>
          <a:lstStyle/>
          <a:p>
            <a:endParaRPr lang="en-US" sz="1200"/>
          </a:p>
        </p:txBody>
      </p:sp>
      <p:sp>
        <p:nvSpPr>
          <p:cNvPr id="13" name="TextBox 12">
            <a:extLst>
              <a:ext uri="{FF2B5EF4-FFF2-40B4-BE49-F238E27FC236}">
                <a16:creationId xmlns:a16="http://schemas.microsoft.com/office/drawing/2014/main" id="{0945BBFA-EEE9-C10E-4E45-CAB1938337AA}"/>
              </a:ext>
            </a:extLst>
          </p:cNvPr>
          <p:cNvSpPr txBox="1"/>
          <p:nvPr/>
        </p:nvSpPr>
        <p:spPr>
          <a:xfrm>
            <a:off x="2378364" y="350171"/>
            <a:ext cx="7536872" cy="780791"/>
          </a:xfrm>
          <a:prstGeom prst="rect">
            <a:avLst/>
          </a:prstGeom>
          <a:noFill/>
        </p:spPr>
        <p:txBody>
          <a:bodyPr wrap="square">
            <a:spAutoFit/>
          </a:bodyPr>
          <a:lstStyle/>
          <a:p>
            <a:pPr algn="ctr">
              <a:lnSpc>
                <a:spcPts val="2800"/>
              </a:lnSpc>
            </a:pPr>
            <a:r>
              <a:rPr lang="en-US" sz="2000" b="1" dirty="0">
                <a:solidFill>
                  <a:srgbClr val="000000"/>
                </a:solidFill>
                <a:latin typeface="Times New Roman" panose="02020603050405020304" pitchFamily="18" charset="0"/>
                <a:cs typeface="Times New Roman" panose="02020603050405020304" pitchFamily="18" charset="0"/>
              </a:rPr>
              <a:t>TRƯỜNG ĐẠI HỌC VINH</a:t>
            </a:r>
          </a:p>
          <a:p>
            <a:pPr algn="ctr">
              <a:lnSpc>
                <a:spcPts val="2800"/>
              </a:lnSpc>
            </a:pPr>
            <a:r>
              <a:rPr lang="en-US" sz="2000" b="1" dirty="0">
                <a:solidFill>
                  <a:srgbClr val="000000"/>
                </a:solidFill>
                <a:latin typeface="Times New Roman" panose="02020603050405020304" pitchFamily="18" charset="0"/>
                <a:cs typeface="Times New Roman" panose="02020603050405020304" pitchFamily="18" charset="0"/>
              </a:rPr>
              <a:t>VIỆN KỸ THUẬT VÀ CÔNG NGHỆ</a:t>
            </a:r>
          </a:p>
        </p:txBody>
      </p:sp>
      <p:sp>
        <p:nvSpPr>
          <p:cNvPr id="14" name="TextBox 13">
            <a:extLst>
              <a:ext uri="{FF2B5EF4-FFF2-40B4-BE49-F238E27FC236}">
                <a16:creationId xmlns:a16="http://schemas.microsoft.com/office/drawing/2014/main" id="{3FF1D74C-74D6-23BD-8160-6D68ED970FD1}"/>
              </a:ext>
            </a:extLst>
          </p:cNvPr>
          <p:cNvSpPr txBox="1"/>
          <p:nvPr/>
        </p:nvSpPr>
        <p:spPr>
          <a:xfrm>
            <a:off x="1854200" y="1754519"/>
            <a:ext cx="8890000" cy="1769587"/>
          </a:xfrm>
          <a:prstGeom prst="rect">
            <a:avLst/>
          </a:prstGeom>
          <a:noFill/>
        </p:spPr>
        <p:txBody>
          <a:bodyPr wrap="square" rtlCol="0">
            <a:spAutoFit/>
          </a:bodyPr>
          <a:lstStyle/>
          <a:p>
            <a:pPr algn="ctr">
              <a:lnSpc>
                <a:spcPct val="150000"/>
              </a:lnSpc>
              <a:spcBef>
                <a:spcPts val="600"/>
              </a:spcBef>
              <a:buNone/>
            </a:pPr>
            <a:r>
              <a:rPr lang="en-US" sz="2200" b="1" kern="100">
                <a:effectLst/>
                <a:latin typeface="Times New Roman" panose="02020603050405020304" pitchFamily="18" charset="0"/>
                <a:ea typeface="MS Mincho" panose="02020609040205080304" pitchFamily="49" charset="-128"/>
                <a:cs typeface="Times New Roman" panose="02020603050405020304" pitchFamily="18" charset="0"/>
              </a:rPr>
              <a:t>ĐỒ ÁN CHUYÊN NGÀNH</a:t>
            </a:r>
            <a:endParaRPr lang="en-US" sz="2200" kern="100">
              <a:effectLst/>
              <a:latin typeface="Calibri" panose="020F0502020204030204" pitchFamily="34" charset="0"/>
              <a:ea typeface="SimSun" panose="02010600030101010101" pitchFamily="2" charset="-122"/>
              <a:cs typeface="Times New Roman" panose="02020603050405020304" pitchFamily="18" charset="0"/>
            </a:endParaRPr>
          </a:p>
          <a:p>
            <a:pPr algn="ctr">
              <a:lnSpc>
                <a:spcPct val="150000"/>
              </a:lnSpc>
              <a:spcBef>
                <a:spcPts val="600"/>
              </a:spcBef>
            </a:pPr>
            <a:r>
              <a:rPr lang="en-US" sz="2500" b="1" kern="100">
                <a:latin typeface="Times New Roman" panose="02020603050405020304" pitchFamily="18" charset="0"/>
                <a:ea typeface="MS Mincho" panose="02020609040205080304" pitchFamily="49" charset="-128"/>
                <a:cs typeface="Times New Roman" panose="02020603050405020304" pitchFamily="18" charset="0"/>
              </a:rPr>
              <a:t>ĐỀ TÀI: XÂY DỰNG PHẦN MỀM </a:t>
            </a:r>
            <a:r>
              <a:rPr lang="en-US" sz="2500" b="1" kern="100">
                <a:solidFill>
                  <a:srgbClr val="FF0000"/>
                </a:solidFill>
                <a:latin typeface="Times New Roman" panose="02020603050405020304" pitchFamily="18" charset="0"/>
                <a:ea typeface="MS Mincho" panose="02020609040205080304" pitchFamily="49" charset="-128"/>
                <a:cs typeface="Times New Roman" panose="02020603050405020304" pitchFamily="18" charset="0"/>
              </a:rPr>
              <a:t>TRÒ CHƠI THẺ BÀI TRỰC TUYẾN</a:t>
            </a:r>
            <a:endParaRPr lang="en-US" sz="2500" kern="100">
              <a:solidFill>
                <a:srgbClr val="FF0000"/>
              </a:solidFill>
              <a:effectLst/>
              <a:latin typeface="Calibri" panose="020F0502020204030204" pitchFamily="34" charset="0"/>
              <a:ea typeface="SimSun" panose="02010600030101010101" pitchFamily="2" charset="-122"/>
              <a:cs typeface="Times New Roman" panose="02020603050405020304" pitchFamily="18" charset="0"/>
            </a:endParaRPr>
          </a:p>
        </p:txBody>
      </p:sp>
      <p:cxnSp>
        <p:nvCxnSpPr>
          <p:cNvPr id="15" name="Straight Connector 14">
            <a:extLst>
              <a:ext uri="{FF2B5EF4-FFF2-40B4-BE49-F238E27FC236}">
                <a16:creationId xmlns:a16="http://schemas.microsoft.com/office/drawing/2014/main" id="{31A40160-F002-6C4C-CA46-5D5AD1144395}"/>
              </a:ext>
            </a:extLst>
          </p:cNvPr>
          <p:cNvCxnSpPr/>
          <p:nvPr/>
        </p:nvCxnSpPr>
        <p:spPr>
          <a:xfrm>
            <a:off x="4978400" y="1218223"/>
            <a:ext cx="2641600" cy="0"/>
          </a:xfrm>
          <a:prstGeom prst="line">
            <a:avLst/>
          </a:prstGeom>
        </p:spPr>
        <p:style>
          <a:lnRef idx="3">
            <a:schemeClr val="accent2"/>
          </a:lnRef>
          <a:fillRef idx="0">
            <a:schemeClr val="accent2"/>
          </a:fillRef>
          <a:effectRef idx="2">
            <a:schemeClr val="accent2"/>
          </a:effectRef>
          <a:fontRef idx="minor">
            <a:schemeClr val="tx1"/>
          </a:fontRef>
        </p:style>
      </p:cxnSp>
      <p:sp>
        <p:nvSpPr>
          <p:cNvPr id="18" name="TextBox 17">
            <a:extLst>
              <a:ext uri="{FF2B5EF4-FFF2-40B4-BE49-F238E27FC236}">
                <a16:creationId xmlns:a16="http://schemas.microsoft.com/office/drawing/2014/main" id="{2B59E732-A8F8-3EB5-D9C4-7D7D8C4F07ED}"/>
              </a:ext>
            </a:extLst>
          </p:cNvPr>
          <p:cNvSpPr txBox="1"/>
          <p:nvPr/>
        </p:nvSpPr>
        <p:spPr>
          <a:xfrm>
            <a:off x="6146800" y="4147663"/>
            <a:ext cx="5227608" cy="960328"/>
          </a:xfrm>
          <a:prstGeom prst="rect">
            <a:avLst/>
          </a:prstGeom>
          <a:noFill/>
        </p:spPr>
        <p:txBody>
          <a:bodyPr wrap="square">
            <a:spAutoFit/>
          </a:bodyPr>
          <a:lstStyle/>
          <a:p>
            <a:pPr>
              <a:lnSpc>
                <a:spcPct val="150000"/>
              </a:lnSpc>
            </a:pPr>
            <a:r>
              <a:rPr lang="en-US" sz="2000">
                <a:solidFill>
                  <a:srgbClr val="000000"/>
                </a:solidFill>
                <a:latin typeface="Times New Roman" panose="02020603050405020304" pitchFamily="18" charset="0"/>
                <a:cs typeface="Times New Roman" panose="02020603050405020304" pitchFamily="18" charset="0"/>
              </a:rPr>
              <a:t>SV: Nguyễn Phan Duy Hưng, 225748020110062</a:t>
            </a:r>
          </a:p>
          <a:p>
            <a:pPr>
              <a:lnSpc>
                <a:spcPct val="150000"/>
              </a:lnSpc>
            </a:pPr>
            <a:r>
              <a:rPr lang="en-US" sz="2000">
                <a:solidFill>
                  <a:srgbClr val="000000"/>
                </a:solidFill>
                <a:latin typeface="Times New Roman" panose="02020603050405020304" pitchFamily="18" charset="0"/>
                <a:cs typeface="Times New Roman" panose="02020603050405020304" pitchFamily="18" charset="0"/>
              </a:rPr>
              <a:t>GVHD: TS. Nguyễn Công Nhật</a:t>
            </a:r>
          </a:p>
        </p:txBody>
      </p:sp>
      <p:sp>
        <p:nvSpPr>
          <p:cNvPr id="20" name="Freeform 2">
            <a:extLst>
              <a:ext uri="{FF2B5EF4-FFF2-40B4-BE49-F238E27FC236}">
                <a16:creationId xmlns:a16="http://schemas.microsoft.com/office/drawing/2014/main" id="{61F57C7A-E02D-ECB8-472F-F9B3522B223B}"/>
              </a:ext>
            </a:extLst>
          </p:cNvPr>
          <p:cNvSpPr/>
          <p:nvPr/>
        </p:nvSpPr>
        <p:spPr>
          <a:xfrm>
            <a:off x="326671" y="350171"/>
            <a:ext cx="1039532" cy="1051493"/>
          </a:xfrm>
          <a:custGeom>
            <a:avLst/>
            <a:gdLst/>
            <a:ahLst/>
            <a:cxnLst/>
            <a:rect l="l" t="t" r="r" b="b"/>
            <a:pathLst>
              <a:path w="1433588" h="1429584">
                <a:moveTo>
                  <a:pt x="0" y="0"/>
                </a:moveTo>
                <a:lnTo>
                  <a:pt x="1433588" y="0"/>
                </a:lnTo>
                <a:lnTo>
                  <a:pt x="1433588" y="1429584"/>
                </a:lnTo>
                <a:lnTo>
                  <a:pt x="0" y="1429584"/>
                </a:lnTo>
                <a:lnTo>
                  <a:pt x="0" y="0"/>
                </a:lnTo>
                <a:close/>
              </a:path>
            </a:pathLst>
          </a:custGeom>
          <a:blipFill>
            <a:blip r:embed="rId4"/>
            <a:stretch>
              <a:fillRect/>
            </a:stretch>
          </a:blipFill>
        </p:spPr>
        <p:txBody>
          <a:bodyPr/>
          <a:lstStyle/>
          <a:p>
            <a:endParaRPr lang="en-US" sz="1200"/>
          </a:p>
        </p:txBody>
      </p:sp>
      <p:sp>
        <p:nvSpPr>
          <p:cNvPr id="24" name="TextBox 23">
            <a:extLst>
              <a:ext uri="{FF2B5EF4-FFF2-40B4-BE49-F238E27FC236}">
                <a16:creationId xmlns:a16="http://schemas.microsoft.com/office/drawing/2014/main" id="{043E12C9-41CB-661A-4526-0757C48505A3}"/>
              </a:ext>
            </a:extLst>
          </p:cNvPr>
          <p:cNvSpPr txBox="1"/>
          <p:nvPr/>
        </p:nvSpPr>
        <p:spPr>
          <a:xfrm>
            <a:off x="2327564" y="5829989"/>
            <a:ext cx="7536872" cy="400110"/>
          </a:xfrm>
          <a:prstGeom prst="rect">
            <a:avLst/>
          </a:prstGeom>
          <a:noFill/>
        </p:spPr>
        <p:txBody>
          <a:bodyPr wrap="square">
            <a:spAutoFit/>
          </a:bodyPr>
          <a:lstStyle/>
          <a:p>
            <a:pPr algn="ctr">
              <a:lnSpc>
                <a:spcPts val="2427"/>
              </a:lnSpc>
              <a:spcBef>
                <a:spcPct val="0"/>
              </a:spcBef>
            </a:pPr>
            <a:r>
              <a:rPr lang="en-US" sz="2000" b="1" dirty="0" err="1">
                <a:solidFill>
                  <a:srgbClr val="000000"/>
                </a:solidFill>
                <a:latin typeface="Times New Roman" panose="02020603050405020304" pitchFamily="18" charset="0"/>
                <a:cs typeface="Times New Roman" panose="02020603050405020304" pitchFamily="18" charset="0"/>
              </a:rPr>
              <a:t>Nghệ</a:t>
            </a:r>
            <a:r>
              <a:rPr lang="en-US" sz="2000" b="1" dirty="0">
                <a:solidFill>
                  <a:srgbClr val="000000"/>
                </a:solidFill>
                <a:latin typeface="Times New Roman" panose="02020603050405020304" pitchFamily="18" charset="0"/>
                <a:cs typeface="Times New Roman" panose="02020603050405020304" pitchFamily="18" charset="0"/>
              </a:rPr>
              <a:t> An</a:t>
            </a:r>
            <a:r>
              <a:rPr lang="en-US" sz="2000" b="1">
                <a:solidFill>
                  <a:srgbClr val="000000"/>
                </a:solidFill>
                <a:latin typeface="Times New Roman" panose="02020603050405020304" pitchFamily="18" charset="0"/>
                <a:cs typeface="Times New Roman" panose="02020603050405020304" pitchFamily="18" charset="0"/>
              </a:rPr>
              <a:t>, 06/2025</a:t>
            </a:r>
            <a:endParaRPr lang="en-US" sz="2000" b="1" dirty="0">
              <a:solidFill>
                <a:srgbClr val="000000"/>
              </a:solidFill>
              <a:latin typeface="Times New Roman" panose="02020603050405020304" pitchFamily="18" charset="0"/>
              <a:cs typeface="Times New Roman" panose="02020603050405020304" pitchFamily="18" charset="0"/>
            </a:endParaRPr>
          </a:p>
        </p:txBody>
      </p:sp>
      <p:sp>
        <p:nvSpPr>
          <p:cNvPr id="25" name="AutoShape 12">
            <a:extLst>
              <a:ext uri="{FF2B5EF4-FFF2-40B4-BE49-F238E27FC236}">
                <a16:creationId xmlns:a16="http://schemas.microsoft.com/office/drawing/2014/main" id="{17F1E763-B4FF-F0FE-DA76-8A1BFEA88ACB}"/>
              </a:ext>
            </a:extLst>
          </p:cNvPr>
          <p:cNvSpPr/>
          <p:nvPr/>
        </p:nvSpPr>
        <p:spPr>
          <a:xfrm flipV="1">
            <a:off x="508000" y="4149000"/>
            <a:ext cx="0" cy="2316888"/>
          </a:xfrm>
          <a:prstGeom prst="line">
            <a:avLst/>
          </a:prstGeom>
          <a:ln w="76200" cap="flat">
            <a:solidFill>
              <a:srgbClr val="FFDE59"/>
            </a:solidFill>
            <a:prstDash val="solid"/>
            <a:headEnd type="none" w="sm" len="sm"/>
            <a:tailEnd type="none" w="sm" len="sm"/>
          </a:ln>
        </p:spPr>
        <p:txBody>
          <a:bodyPr/>
          <a:lstStyle/>
          <a:p>
            <a:endParaRPr lang="en-US" sz="1200">
              <a:highlight>
                <a:srgbClr val="008080"/>
              </a:highlight>
            </a:endParaRPr>
          </a:p>
        </p:txBody>
      </p:sp>
      <p:sp>
        <p:nvSpPr>
          <p:cNvPr id="26" name="AutoShape 13">
            <a:extLst>
              <a:ext uri="{FF2B5EF4-FFF2-40B4-BE49-F238E27FC236}">
                <a16:creationId xmlns:a16="http://schemas.microsoft.com/office/drawing/2014/main" id="{D77A7653-5AFA-9ECB-AB4B-C224BCE55396}"/>
              </a:ext>
            </a:extLst>
          </p:cNvPr>
          <p:cNvSpPr/>
          <p:nvPr/>
        </p:nvSpPr>
        <p:spPr>
          <a:xfrm>
            <a:off x="326671" y="6375400"/>
            <a:ext cx="2316888" cy="0"/>
          </a:xfrm>
          <a:prstGeom prst="line">
            <a:avLst/>
          </a:prstGeom>
          <a:ln w="76200" cap="flat">
            <a:solidFill>
              <a:srgbClr val="FFDE59"/>
            </a:solidFill>
            <a:prstDash val="solid"/>
            <a:headEnd type="none" w="sm" len="sm"/>
            <a:tailEnd type="none" w="sm" len="sm"/>
          </a:ln>
        </p:spPr>
        <p:txBody>
          <a:bodyPr/>
          <a:lstStyle/>
          <a:p>
            <a:endParaRPr lang="en-US" sz="1200"/>
          </a:p>
        </p:txBody>
      </p:sp>
      <p:pic>
        <p:nvPicPr>
          <p:cNvPr id="4" name="Picture 3" descr="A person reading a book&#10;&#10;Description automatically generated">
            <a:extLst>
              <a:ext uri="{FF2B5EF4-FFF2-40B4-BE49-F238E27FC236}">
                <a16:creationId xmlns:a16="http://schemas.microsoft.com/office/drawing/2014/main" id="{F6204EFA-A432-52F0-E310-0A73E40496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249" y="5059017"/>
            <a:ext cx="1627557" cy="1234155"/>
          </a:xfrm>
          <a:prstGeom prst="rect">
            <a:avLst/>
          </a:prstGeom>
          <a:ln>
            <a:noFill/>
          </a:ln>
          <a:effectLst>
            <a:softEdge rad="112500"/>
          </a:effectLst>
        </p:spPr>
      </p:pic>
    </p:spTree>
    <p:extLst>
      <p:ext uri="{BB962C8B-B14F-4D97-AF65-F5344CB8AC3E}">
        <p14:creationId xmlns:p14="http://schemas.microsoft.com/office/powerpoint/2010/main" val="1232788528"/>
      </p:ext>
    </p:extLst>
  </p:cSld>
  <p:clrMapOvr>
    <a:masterClrMapping/>
  </p:clrMapOvr>
  <p:transition spd="med">
    <p:split orient="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3" name="Freeform 3"/>
          <p:cNvSpPr/>
          <p:nvPr/>
        </p:nvSpPr>
        <p:spPr>
          <a:xfrm>
            <a:off x="228600" y="213488"/>
            <a:ext cx="11734799" cy="6431024"/>
          </a:xfrm>
          <a:custGeom>
            <a:avLst/>
            <a:gdLst/>
            <a:ahLst/>
            <a:cxnLst/>
            <a:rect l="l" t="t" r="r" b="b"/>
            <a:pathLst>
              <a:path w="13740307" h="6121286">
                <a:moveTo>
                  <a:pt x="0" y="0"/>
                </a:moveTo>
                <a:lnTo>
                  <a:pt x="13740308" y="0"/>
                </a:lnTo>
                <a:lnTo>
                  <a:pt x="13740308" y="6121286"/>
                </a:lnTo>
                <a:lnTo>
                  <a:pt x="0" y="6121286"/>
                </a:lnTo>
                <a:lnTo>
                  <a:pt x="0" y="0"/>
                </a:lnTo>
                <a:close/>
              </a:path>
            </a:pathLst>
          </a:custGeom>
          <a:blipFill>
            <a:blip r:embed="rId3"/>
            <a:stretch>
              <a:fillRect t="-8327" b="-41224"/>
            </a:stretch>
          </a:blipFill>
          <a:ln w="209550" cap="sq">
            <a:solidFill>
              <a:srgbClr val="D6D6D6"/>
            </a:solidFill>
            <a:prstDash val="solid"/>
            <a:miter/>
          </a:ln>
        </p:spPr>
        <p:txBody>
          <a:bodyPr/>
          <a:lstStyle/>
          <a:p>
            <a:endParaRPr lang="en-US" sz="1200"/>
          </a:p>
        </p:txBody>
      </p:sp>
      <p:sp>
        <p:nvSpPr>
          <p:cNvPr id="4" name="Rectangle: Single Corner Snipped 3">
            <a:extLst>
              <a:ext uri="{FF2B5EF4-FFF2-40B4-BE49-F238E27FC236}">
                <a16:creationId xmlns:a16="http://schemas.microsoft.com/office/drawing/2014/main" id="{83EA2681-93C8-C7ED-3BCE-3C0DCCD2918C}"/>
              </a:ext>
            </a:extLst>
          </p:cNvPr>
          <p:cNvSpPr/>
          <p:nvPr/>
        </p:nvSpPr>
        <p:spPr>
          <a:xfrm>
            <a:off x="367100" y="548307"/>
            <a:ext cx="854766" cy="447261"/>
          </a:xfrm>
          <a:prstGeom prst="snip1Rect">
            <a:avLst/>
          </a:prstGeom>
          <a:solidFill>
            <a:srgbClr val="60A5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bg1"/>
                </a:solidFill>
                <a:latin typeface="Times New Roman" panose="02020603050405020304" pitchFamily="18" charset="0"/>
                <a:cs typeface="Times New Roman" panose="02020603050405020304" pitchFamily="18" charset="0"/>
              </a:rPr>
              <a:t>2</a:t>
            </a:r>
          </a:p>
        </p:txBody>
      </p:sp>
      <p:sp>
        <p:nvSpPr>
          <p:cNvPr id="5" name="TextBox 4">
            <a:extLst>
              <a:ext uri="{FF2B5EF4-FFF2-40B4-BE49-F238E27FC236}">
                <a16:creationId xmlns:a16="http://schemas.microsoft.com/office/drawing/2014/main" id="{99B48B84-CB8E-6036-557C-81FBB9D31F34}"/>
              </a:ext>
            </a:extLst>
          </p:cNvPr>
          <p:cNvSpPr txBox="1"/>
          <p:nvPr/>
        </p:nvSpPr>
        <p:spPr>
          <a:xfrm>
            <a:off x="1221866" y="542696"/>
            <a:ext cx="10205468" cy="513730"/>
          </a:xfrm>
          <a:prstGeom prst="rect">
            <a:avLst/>
          </a:prstGeom>
          <a:noFill/>
        </p:spPr>
        <p:txBody>
          <a:bodyPr wrap="square" rtlCol="0">
            <a:spAutoFit/>
          </a:bodyPr>
          <a:lstStyle/>
          <a:p>
            <a:pPr>
              <a:lnSpc>
                <a:spcPct val="120000"/>
              </a:lnSpc>
              <a:spcBef>
                <a:spcPts val="1200"/>
              </a:spcBef>
              <a:spcAft>
                <a:spcPts val="1200"/>
              </a:spcAft>
            </a:pPr>
            <a:r>
              <a:rPr lang="en-US" sz="2500" b="1" kern="100">
                <a:effectLst/>
                <a:latin typeface="Times New Roman" panose="02020603050405020304" pitchFamily="18" charset="0"/>
                <a:ea typeface="Times New Roman" panose="02020603050405020304" pitchFamily="18" charset="0"/>
                <a:cs typeface="Times New Roman" panose="02020603050405020304" pitchFamily="18" charset="0"/>
              </a:rPr>
              <a:t>Phân tích thiết kế trò chơi thẻ bài</a:t>
            </a:r>
          </a:p>
        </p:txBody>
      </p:sp>
      <p:sp>
        <p:nvSpPr>
          <p:cNvPr id="9" name="TextBox 6">
            <a:extLst>
              <a:ext uri="{FF2B5EF4-FFF2-40B4-BE49-F238E27FC236}">
                <a16:creationId xmlns:a16="http://schemas.microsoft.com/office/drawing/2014/main" id="{0053ECF6-683C-0652-BC5A-BD2303D41CF9}"/>
              </a:ext>
            </a:extLst>
          </p:cNvPr>
          <p:cNvSpPr txBox="1"/>
          <p:nvPr/>
        </p:nvSpPr>
        <p:spPr>
          <a:xfrm>
            <a:off x="947437" y="1114970"/>
            <a:ext cx="6147416" cy="406330"/>
          </a:xfrm>
          <a:prstGeom prst="rect">
            <a:avLst/>
          </a:prstGeom>
        </p:spPr>
        <p:txBody>
          <a:bodyPr wrap="square" lIns="0" tIns="0" rIns="0" bIns="0" rtlCol="0" anchor="t">
            <a:spAutoFit/>
          </a:bodyPr>
          <a:lstStyle/>
          <a:p>
            <a:pPr>
              <a:lnSpc>
                <a:spcPct val="150000"/>
              </a:lnSpc>
              <a:spcBef>
                <a:spcPts val="600"/>
              </a:spcBef>
              <a:spcAft>
                <a:spcPts val="600"/>
              </a:spcAft>
            </a:pPr>
            <a:r>
              <a:rPr lang="en-US" sz="2000" b="1">
                <a:latin typeface="Times New Roman" panose="02020603050405020304" pitchFamily="18" charset="0"/>
                <a:cs typeface="Times New Roman" panose="02020603050405020304" pitchFamily="18" charset="0"/>
              </a:rPr>
              <a:t>2.2 Sơ đồ cơ sở dữ liệu:</a:t>
            </a:r>
          </a:p>
        </p:txBody>
      </p:sp>
      <p:pic>
        <p:nvPicPr>
          <p:cNvPr id="10" name="Picture 9">
            <a:extLst>
              <a:ext uri="{FF2B5EF4-FFF2-40B4-BE49-F238E27FC236}">
                <a16:creationId xmlns:a16="http://schemas.microsoft.com/office/drawing/2014/main" id="{59208FF0-F24E-2111-2407-793E61AFA856}"/>
              </a:ext>
            </a:extLst>
          </p:cNvPr>
          <p:cNvPicPr>
            <a:picLocks noChangeAspect="1"/>
          </p:cNvPicPr>
          <p:nvPr/>
        </p:nvPicPr>
        <p:blipFill>
          <a:blip r:embed="rId4"/>
          <a:stretch>
            <a:fillRect/>
          </a:stretch>
        </p:blipFill>
        <p:spPr>
          <a:xfrm>
            <a:off x="6399464" y="1465228"/>
            <a:ext cx="5027870" cy="4570046"/>
          </a:xfrm>
          <a:prstGeom prst="rect">
            <a:avLst/>
          </a:prstGeom>
        </p:spPr>
      </p:pic>
      <p:sp>
        <p:nvSpPr>
          <p:cNvPr id="11" name="TextBox 6">
            <a:extLst>
              <a:ext uri="{FF2B5EF4-FFF2-40B4-BE49-F238E27FC236}">
                <a16:creationId xmlns:a16="http://schemas.microsoft.com/office/drawing/2014/main" id="{A32D74D4-2021-06B4-B519-821895CB9CEE}"/>
              </a:ext>
            </a:extLst>
          </p:cNvPr>
          <p:cNvSpPr txBox="1"/>
          <p:nvPr/>
        </p:nvSpPr>
        <p:spPr>
          <a:xfrm>
            <a:off x="929942" y="2007262"/>
            <a:ext cx="4933457" cy="3099823"/>
          </a:xfrm>
          <a:prstGeom prst="rect">
            <a:avLst/>
          </a:prstGeom>
        </p:spPr>
        <p:txBody>
          <a:bodyPr wrap="square" lIns="0" tIns="0" rIns="0" bIns="0" rtlCol="0" anchor="t">
            <a:spAutoFit/>
          </a:bodyPr>
          <a:lstStyle/>
          <a:p>
            <a:pPr algn="just">
              <a:lnSpc>
                <a:spcPts val="2600"/>
              </a:lnSpc>
              <a:spcBef>
                <a:spcPts val="600"/>
              </a:spcBef>
              <a:spcAft>
                <a:spcPts val="600"/>
              </a:spcAft>
            </a:pPr>
            <a:r>
              <a:rPr lang="en-US">
                <a:latin typeface="Times New Roman" panose="02020603050405020304" pitchFamily="18" charset="0"/>
                <a:ea typeface="Tahoma" panose="020B0604030504040204" pitchFamily="34" charset="0"/>
                <a:cs typeface="Times New Roman" panose="02020603050405020304" pitchFamily="18" charset="0"/>
              </a:rPr>
              <a:t>- </a:t>
            </a:r>
            <a:r>
              <a:rPr lang="vi-VN">
                <a:latin typeface="Times New Roman" panose="02020603050405020304" pitchFamily="18" charset="0"/>
                <a:ea typeface="Tahoma" panose="020B0604030504040204" pitchFamily="34" charset="0"/>
                <a:cs typeface="Times New Roman" panose="02020603050405020304" pitchFamily="18" charset="0"/>
              </a:rPr>
              <a:t>tblCard</a:t>
            </a:r>
            <a:r>
              <a:rPr lang="en-US">
                <a:latin typeface="Times New Roman" panose="02020603050405020304" pitchFamily="18" charset="0"/>
                <a:ea typeface="Tahoma" panose="020B0604030504040204" pitchFamily="34" charset="0"/>
                <a:cs typeface="Times New Roman" panose="02020603050405020304" pitchFamily="18" charset="0"/>
              </a:rPr>
              <a:t>: </a:t>
            </a:r>
            <a:r>
              <a:rPr lang="vi-VN">
                <a:latin typeface="Times New Roman" panose="02020603050405020304" pitchFamily="18" charset="0"/>
                <a:ea typeface="Tahoma" panose="020B0604030504040204" pitchFamily="34" charset="0"/>
                <a:cs typeface="Times New Roman" panose="02020603050405020304" pitchFamily="18" charset="0"/>
              </a:rPr>
              <a:t>Lưu thông tin thẻ bài: mã thẻ, tên, trọng số, loại thẻ.</a:t>
            </a:r>
          </a:p>
          <a:p>
            <a:pPr algn="just">
              <a:lnSpc>
                <a:spcPts val="2600"/>
              </a:lnSpc>
              <a:spcBef>
                <a:spcPts val="600"/>
              </a:spcBef>
              <a:spcAft>
                <a:spcPts val="600"/>
              </a:spcAft>
            </a:pPr>
            <a:r>
              <a:rPr lang="en-US">
                <a:latin typeface="Times New Roman" panose="02020603050405020304" pitchFamily="18" charset="0"/>
                <a:ea typeface="Tahoma" panose="020B0604030504040204" pitchFamily="34" charset="0"/>
                <a:cs typeface="Times New Roman" panose="02020603050405020304" pitchFamily="18" charset="0"/>
              </a:rPr>
              <a:t>- </a:t>
            </a:r>
            <a:r>
              <a:rPr lang="vi-VN">
                <a:latin typeface="Times New Roman" panose="02020603050405020304" pitchFamily="18" charset="0"/>
                <a:ea typeface="Tahoma" panose="020B0604030504040204" pitchFamily="34" charset="0"/>
                <a:cs typeface="Times New Roman" panose="02020603050405020304" pitchFamily="18" charset="0"/>
              </a:rPr>
              <a:t>tblNguoiChoi</a:t>
            </a:r>
            <a:r>
              <a:rPr lang="en-US">
                <a:latin typeface="Times New Roman" panose="02020603050405020304" pitchFamily="18" charset="0"/>
                <a:ea typeface="Tahoma" panose="020B0604030504040204" pitchFamily="34" charset="0"/>
                <a:cs typeface="Times New Roman" panose="02020603050405020304" pitchFamily="18" charset="0"/>
              </a:rPr>
              <a:t>: </a:t>
            </a:r>
            <a:r>
              <a:rPr lang="vi-VN">
                <a:latin typeface="Times New Roman" panose="02020603050405020304" pitchFamily="18" charset="0"/>
                <a:ea typeface="Tahoma" panose="020B0604030504040204" pitchFamily="34" charset="0"/>
                <a:cs typeface="Times New Roman" panose="02020603050405020304" pitchFamily="18" charset="0"/>
              </a:rPr>
              <a:t>Quản lý người chơi</a:t>
            </a:r>
            <a:r>
              <a:rPr lang="en-US">
                <a:latin typeface="Times New Roman" panose="02020603050405020304" pitchFamily="18" charset="0"/>
                <a:ea typeface="Tahoma" panose="020B0604030504040204" pitchFamily="34" charset="0"/>
                <a:cs typeface="Times New Roman" panose="02020603050405020304" pitchFamily="18" charset="0"/>
              </a:rPr>
              <a:t> gồm </a:t>
            </a:r>
            <a:r>
              <a:rPr lang="vi-VN">
                <a:latin typeface="Times New Roman" panose="02020603050405020304" pitchFamily="18" charset="0"/>
                <a:ea typeface="Tahoma" panose="020B0604030504040204" pitchFamily="34" charset="0"/>
                <a:cs typeface="Times New Roman" panose="02020603050405020304" pitchFamily="18" charset="0"/>
              </a:rPr>
              <a:t>tên, số trận thắng, dữ liệu trò chơi.</a:t>
            </a:r>
          </a:p>
          <a:p>
            <a:pPr algn="just">
              <a:lnSpc>
                <a:spcPts val="2600"/>
              </a:lnSpc>
              <a:spcBef>
                <a:spcPts val="600"/>
              </a:spcBef>
              <a:spcAft>
                <a:spcPts val="600"/>
              </a:spcAft>
            </a:pPr>
            <a:r>
              <a:rPr lang="en-US">
                <a:latin typeface="Times New Roman" panose="02020603050405020304" pitchFamily="18" charset="0"/>
                <a:ea typeface="Tahoma" panose="020B0604030504040204" pitchFamily="34" charset="0"/>
                <a:cs typeface="Times New Roman" panose="02020603050405020304" pitchFamily="18" charset="0"/>
              </a:rPr>
              <a:t>- </a:t>
            </a:r>
            <a:r>
              <a:rPr lang="vi-VN">
                <a:latin typeface="Times New Roman" panose="02020603050405020304" pitchFamily="18" charset="0"/>
                <a:ea typeface="Tahoma" panose="020B0604030504040204" pitchFamily="34" charset="0"/>
                <a:cs typeface="Times New Roman" panose="02020603050405020304" pitchFamily="18" charset="0"/>
              </a:rPr>
              <a:t>tblLichSuDau</a:t>
            </a:r>
            <a:r>
              <a:rPr lang="en-US">
                <a:latin typeface="Times New Roman" panose="02020603050405020304" pitchFamily="18" charset="0"/>
                <a:ea typeface="Tahoma" panose="020B0604030504040204" pitchFamily="34" charset="0"/>
                <a:cs typeface="Times New Roman" panose="02020603050405020304" pitchFamily="18" charset="0"/>
              </a:rPr>
              <a:t>: </a:t>
            </a:r>
            <a:r>
              <a:rPr lang="vi-VN">
                <a:latin typeface="Times New Roman" panose="02020603050405020304" pitchFamily="18" charset="0"/>
                <a:ea typeface="Tahoma" panose="020B0604030504040204" pitchFamily="34" charset="0"/>
                <a:cs typeface="Times New Roman" panose="02020603050405020304" pitchFamily="18" charset="0"/>
              </a:rPr>
              <a:t>Ghi lại lịch sử trận đấu: đối thủ, ngày thi đấu, kết quả.</a:t>
            </a:r>
          </a:p>
          <a:p>
            <a:pPr algn="just">
              <a:lnSpc>
                <a:spcPts val="2600"/>
              </a:lnSpc>
              <a:spcBef>
                <a:spcPts val="600"/>
              </a:spcBef>
              <a:spcAft>
                <a:spcPts val="600"/>
              </a:spcAft>
            </a:pPr>
            <a:r>
              <a:rPr lang="en-US">
                <a:latin typeface="Times New Roman" panose="02020603050405020304" pitchFamily="18" charset="0"/>
                <a:ea typeface="Tahoma" panose="020B0604030504040204" pitchFamily="34" charset="0"/>
                <a:cs typeface="Times New Roman" panose="02020603050405020304" pitchFamily="18" charset="0"/>
              </a:rPr>
              <a:t>- </a:t>
            </a:r>
            <a:r>
              <a:rPr lang="vi-VN">
                <a:latin typeface="Times New Roman" panose="02020603050405020304" pitchFamily="18" charset="0"/>
                <a:ea typeface="Tahoma" panose="020B0604030504040204" pitchFamily="34" charset="0"/>
                <a:cs typeface="Times New Roman" panose="02020603050405020304" pitchFamily="18" charset="0"/>
              </a:rPr>
              <a:t>tblNhanVat</a:t>
            </a:r>
            <a:r>
              <a:rPr lang="en-US">
                <a:latin typeface="Times New Roman" panose="02020603050405020304" pitchFamily="18" charset="0"/>
                <a:ea typeface="Tahoma" panose="020B0604030504040204" pitchFamily="34" charset="0"/>
                <a:cs typeface="Times New Roman" panose="02020603050405020304" pitchFamily="18" charset="0"/>
              </a:rPr>
              <a:t>: </a:t>
            </a:r>
            <a:r>
              <a:rPr lang="vi-VN">
                <a:latin typeface="Times New Roman" panose="02020603050405020304" pitchFamily="18" charset="0"/>
                <a:ea typeface="Tahoma" panose="020B0604030504040204" pitchFamily="34" charset="0"/>
                <a:cs typeface="Times New Roman" panose="02020603050405020304" pitchFamily="18" charset="0"/>
              </a:rPr>
              <a:t>Lưu thông tin nhân vật: tên, mô tả, hiệu ứng đặc biệt.</a:t>
            </a:r>
            <a:r>
              <a:rPr lang="en-US">
                <a:latin typeface="Times New Roman" panose="02020603050405020304" pitchFamily="18" charset="0"/>
                <a:ea typeface="Tahoma" panose="020B0604030504040204" pitchFamily="34" charset="0"/>
                <a:cs typeface="Times New Roman" panose="02020603050405020304" pitchFamily="18" charset="0"/>
              </a:rPr>
              <a:t> </a:t>
            </a:r>
            <a:endParaRPr lang="vi-VN">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23710253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3" name="Freeform 3"/>
          <p:cNvSpPr/>
          <p:nvPr/>
        </p:nvSpPr>
        <p:spPr>
          <a:xfrm>
            <a:off x="228600" y="213488"/>
            <a:ext cx="11734799" cy="6431024"/>
          </a:xfrm>
          <a:custGeom>
            <a:avLst/>
            <a:gdLst/>
            <a:ahLst/>
            <a:cxnLst/>
            <a:rect l="l" t="t" r="r" b="b"/>
            <a:pathLst>
              <a:path w="13740307" h="6121286">
                <a:moveTo>
                  <a:pt x="0" y="0"/>
                </a:moveTo>
                <a:lnTo>
                  <a:pt x="13740308" y="0"/>
                </a:lnTo>
                <a:lnTo>
                  <a:pt x="13740308" y="6121286"/>
                </a:lnTo>
                <a:lnTo>
                  <a:pt x="0" y="6121286"/>
                </a:lnTo>
                <a:lnTo>
                  <a:pt x="0" y="0"/>
                </a:lnTo>
                <a:close/>
              </a:path>
            </a:pathLst>
          </a:custGeom>
          <a:blipFill>
            <a:blip r:embed="rId3"/>
            <a:stretch>
              <a:fillRect t="-8327" b="-41224"/>
            </a:stretch>
          </a:blipFill>
          <a:ln w="209550" cap="sq">
            <a:solidFill>
              <a:srgbClr val="D6D6D6"/>
            </a:solidFill>
            <a:prstDash val="solid"/>
            <a:miter/>
          </a:ln>
        </p:spPr>
        <p:txBody>
          <a:bodyPr/>
          <a:lstStyle/>
          <a:p>
            <a:endParaRPr lang="en-US" sz="1200"/>
          </a:p>
        </p:txBody>
      </p:sp>
      <p:sp>
        <p:nvSpPr>
          <p:cNvPr id="4" name="Rectangle: Single Corner Snipped 3">
            <a:extLst>
              <a:ext uri="{FF2B5EF4-FFF2-40B4-BE49-F238E27FC236}">
                <a16:creationId xmlns:a16="http://schemas.microsoft.com/office/drawing/2014/main" id="{83EA2681-93C8-C7ED-3BCE-3C0DCCD2918C}"/>
              </a:ext>
            </a:extLst>
          </p:cNvPr>
          <p:cNvSpPr/>
          <p:nvPr/>
        </p:nvSpPr>
        <p:spPr>
          <a:xfrm>
            <a:off x="367100" y="548307"/>
            <a:ext cx="854766" cy="447261"/>
          </a:xfrm>
          <a:prstGeom prst="snip1Rect">
            <a:avLst/>
          </a:prstGeom>
          <a:solidFill>
            <a:srgbClr val="60A5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bg1"/>
                </a:solidFill>
                <a:latin typeface="Times New Roman" panose="02020603050405020304" pitchFamily="18" charset="0"/>
                <a:cs typeface="Times New Roman" panose="02020603050405020304" pitchFamily="18" charset="0"/>
              </a:rPr>
              <a:t>3</a:t>
            </a:r>
          </a:p>
        </p:txBody>
      </p:sp>
      <p:sp>
        <p:nvSpPr>
          <p:cNvPr id="5" name="TextBox 4">
            <a:extLst>
              <a:ext uri="{FF2B5EF4-FFF2-40B4-BE49-F238E27FC236}">
                <a16:creationId xmlns:a16="http://schemas.microsoft.com/office/drawing/2014/main" id="{99B48B84-CB8E-6036-557C-81FBB9D31F34}"/>
              </a:ext>
            </a:extLst>
          </p:cNvPr>
          <p:cNvSpPr txBox="1"/>
          <p:nvPr/>
        </p:nvSpPr>
        <p:spPr>
          <a:xfrm>
            <a:off x="1221866" y="544661"/>
            <a:ext cx="9535275" cy="446276"/>
          </a:xfrm>
          <a:prstGeom prst="rect">
            <a:avLst/>
          </a:prstGeom>
          <a:noFill/>
        </p:spPr>
        <p:txBody>
          <a:bodyPr wrap="square" rtlCol="0">
            <a:spAutoFit/>
          </a:bodyPr>
          <a:lstStyle/>
          <a:p>
            <a:pPr>
              <a:lnSpc>
                <a:spcPct val="120000"/>
              </a:lnSpc>
              <a:spcBef>
                <a:spcPts val="1200"/>
              </a:spcBef>
              <a:spcAft>
                <a:spcPts val="1200"/>
              </a:spcAft>
            </a:pPr>
            <a:r>
              <a:rPr lang="vi-VN" sz="2100" b="1" kern="100">
                <a:effectLst/>
                <a:latin typeface="Times New Roman" panose="02020603050405020304" pitchFamily="18" charset="0"/>
                <a:ea typeface="Times New Roman" panose="02020603050405020304" pitchFamily="18" charset="0"/>
                <a:cs typeface="Times New Roman" panose="02020603050405020304" pitchFamily="18" charset="0"/>
              </a:rPr>
              <a:t>TIẾN TRÌNH VẬN HÀNH THỬ NGHIỆM, ĐÁNH GIÁ, HƯỚNG PHÁT TRIỂN</a:t>
            </a:r>
          </a:p>
        </p:txBody>
      </p:sp>
      <p:sp>
        <p:nvSpPr>
          <p:cNvPr id="9" name="TextBox 6">
            <a:extLst>
              <a:ext uri="{FF2B5EF4-FFF2-40B4-BE49-F238E27FC236}">
                <a16:creationId xmlns:a16="http://schemas.microsoft.com/office/drawing/2014/main" id="{0053ECF6-683C-0652-BC5A-BD2303D41CF9}"/>
              </a:ext>
            </a:extLst>
          </p:cNvPr>
          <p:cNvSpPr txBox="1"/>
          <p:nvPr/>
        </p:nvSpPr>
        <p:spPr>
          <a:xfrm>
            <a:off x="721534" y="1204425"/>
            <a:ext cx="6147416" cy="406330"/>
          </a:xfrm>
          <a:prstGeom prst="rect">
            <a:avLst/>
          </a:prstGeom>
        </p:spPr>
        <p:txBody>
          <a:bodyPr wrap="square" lIns="0" tIns="0" rIns="0" bIns="0" rtlCol="0" anchor="t">
            <a:spAutoFit/>
          </a:bodyPr>
          <a:lstStyle/>
          <a:p>
            <a:pPr>
              <a:lnSpc>
                <a:spcPct val="150000"/>
              </a:lnSpc>
              <a:spcBef>
                <a:spcPts val="600"/>
              </a:spcBef>
              <a:spcAft>
                <a:spcPts val="600"/>
              </a:spcAft>
            </a:pPr>
            <a:r>
              <a:rPr lang="en-US" sz="2000" b="1">
                <a:latin typeface="Times New Roman" panose="02020603050405020304" pitchFamily="18" charset="0"/>
                <a:cs typeface="Times New Roman" panose="02020603050405020304" pitchFamily="18" charset="0"/>
              </a:rPr>
              <a:t>3.1 Giao diện Menu:</a:t>
            </a:r>
          </a:p>
        </p:txBody>
      </p:sp>
      <p:pic>
        <p:nvPicPr>
          <p:cNvPr id="6" name="Picture 5">
            <a:extLst>
              <a:ext uri="{FF2B5EF4-FFF2-40B4-BE49-F238E27FC236}">
                <a16:creationId xmlns:a16="http://schemas.microsoft.com/office/drawing/2014/main" id="{6B8A863A-D6F0-117C-0E1B-7D7C5257645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68200" y="1898024"/>
            <a:ext cx="7455599" cy="4096241"/>
          </a:xfrm>
          <a:prstGeom prst="rect">
            <a:avLst/>
          </a:prstGeom>
          <a:noFill/>
          <a:ln w="12700">
            <a:solidFill>
              <a:schemeClr val="tx1"/>
            </a:solidFill>
          </a:ln>
        </p:spPr>
      </p:pic>
    </p:spTree>
    <p:extLst>
      <p:ext uri="{BB962C8B-B14F-4D97-AF65-F5344CB8AC3E}">
        <p14:creationId xmlns:p14="http://schemas.microsoft.com/office/powerpoint/2010/main" val="8786488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3" name="Freeform 3"/>
          <p:cNvSpPr/>
          <p:nvPr/>
        </p:nvSpPr>
        <p:spPr>
          <a:xfrm>
            <a:off x="228600" y="213488"/>
            <a:ext cx="11734799" cy="6431024"/>
          </a:xfrm>
          <a:custGeom>
            <a:avLst/>
            <a:gdLst/>
            <a:ahLst/>
            <a:cxnLst/>
            <a:rect l="l" t="t" r="r" b="b"/>
            <a:pathLst>
              <a:path w="13740307" h="6121286">
                <a:moveTo>
                  <a:pt x="0" y="0"/>
                </a:moveTo>
                <a:lnTo>
                  <a:pt x="13740308" y="0"/>
                </a:lnTo>
                <a:lnTo>
                  <a:pt x="13740308" y="6121286"/>
                </a:lnTo>
                <a:lnTo>
                  <a:pt x="0" y="6121286"/>
                </a:lnTo>
                <a:lnTo>
                  <a:pt x="0" y="0"/>
                </a:lnTo>
                <a:close/>
              </a:path>
            </a:pathLst>
          </a:custGeom>
          <a:blipFill>
            <a:blip r:embed="rId3"/>
            <a:stretch>
              <a:fillRect t="-8327" b="-41224"/>
            </a:stretch>
          </a:blipFill>
          <a:ln w="209550" cap="sq">
            <a:solidFill>
              <a:srgbClr val="D6D6D6"/>
            </a:solidFill>
            <a:prstDash val="solid"/>
            <a:miter/>
          </a:ln>
        </p:spPr>
        <p:txBody>
          <a:bodyPr/>
          <a:lstStyle/>
          <a:p>
            <a:endParaRPr lang="en-US" sz="1200"/>
          </a:p>
        </p:txBody>
      </p:sp>
      <p:sp>
        <p:nvSpPr>
          <p:cNvPr id="4" name="Rectangle: Single Corner Snipped 3">
            <a:extLst>
              <a:ext uri="{FF2B5EF4-FFF2-40B4-BE49-F238E27FC236}">
                <a16:creationId xmlns:a16="http://schemas.microsoft.com/office/drawing/2014/main" id="{83EA2681-93C8-C7ED-3BCE-3C0DCCD2918C}"/>
              </a:ext>
            </a:extLst>
          </p:cNvPr>
          <p:cNvSpPr/>
          <p:nvPr/>
        </p:nvSpPr>
        <p:spPr>
          <a:xfrm>
            <a:off x="367100" y="548307"/>
            <a:ext cx="854766" cy="447261"/>
          </a:xfrm>
          <a:prstGeom prst="snip1Rect">
            <a:avLst/>
          </a:prstGeom>
          <a:solidFill>
            <a:srgbClr val="60A5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bg1"/>
                </a:solidFill>
                <a:latin typeface="Times New Roman" panose="02020603050405020304" pitchFamily="18" charset="0"/>
                <a:cs typeface="Times New Roman" panose="02020603050405020304" pitchFamily="18" charset="0"/>
              </a:rPr>
              <a:t>3</a:t>
            </a:r>
          </a:p>
        </p:txBody>
      </p:sp>
      <p:sp>
        <p:nvSpPr>
          <p:cNvPr id="5" name="TextBox 4">
            <a:extLst>
              <a:ext uri="{FF2B5EF4-FFF2-40B4-BE49-F238E27FC236}">
                <a16:creationId xmlns:a16="http://schemas.microsoft.com/office/drawing/2014/main" id="{99B48B84-CB8E-6036-557C-81FBB9D31F34}"/>
              </a:ext>
            </a:extLst>
          </p:cNvPr>
          <p:cNvSpPr txBox="1"/>
          <p:nvPr/>
        </p:nvSpPr>
        <p:spPr>
          <a:xfrm>
            <a:off x="1221866" y="544661"/>
            <a:ext cx="9535275" cy="446276"/>
          </a:xfrm>
          <a:prstGeom prst="rect">
            <a:avLst/>
          </a:prstGeom>
          <a:noFill/>
        </p:spPr>
        <p:txBody>
          <a:bodyPr wrap="square" rtlCol="0">
            <a:spAutoFit/>
          </a:bodyPr>
          <a:lstStyle/>
          <a:p>
            <a:pPr>
              <a:lnSpc>
                <a:spcPct val="120000"/>
              </a:lnSpc>
              <a:spcBef>
                <a:spcPts val="1200"/>
              </a:spcBef>
              <a:spcAft>
                <a:spcPts val="1200"/>
              </a:spcAft>
            </a:pPr>
            <a:r>
              <a:rPr lang="vi-VN" sz="2100" b="1" kern="100">
                <a:effectLst/>
                <a:latin typeface="Times New Roman" panose="02020603050405020304" pitchFamily="18" charset="0"/>
                <a:ea typeface="Times New Roman" panose="02020603050405020304" pitchFamily="18" charset="0"/>
                <a:cs typeface="Times New Roman" panose="02020603050405020304" pitchFamily="18" charset="0"/>
              </a:rPr>
              <a:t>TIẾN TRÌNH VẬN HÀNH THỬ NGHIỆM, ĐÁNH GIÁ, HƯỚNG PHÁT TRIỂN</a:t>
            </a:r>
          </a:p>
        </p:txBody>
      </p:sp>
      <p:sp>
        <p:nvSpPr>
          <p:cNvPr id="9" name="TextBox 6">
            <a:extLst>
              <a:ext uri="{FF2B5EF4-FFF2-40B4-BE49-F238E27FC236}">
                <a16:creationId xmlns:a16="http://schemas.microsoft.com/office/drawing/2014/main" id="{0053ECF6-683C-0652-BC5A-BD2303D41CF9}"/>
              </a:ext>
            </a:extLst>
          </p:cNvPr>
          <p:cNvSpPr txBox="1"/>
          <p:nvPr/>
        </p:nvSpPr>
        <p:spPr>
          <a:xfrm>
            <a:off x="721534" y="1204425"/>
            <a:ext cx="6147416" cy="406330"/>
          </a:xfrm>
          <a:prstGeom prst="rect">
            <a:avLst/>
          </a:prstGeom>
        </p:spPr>
        <p:txBody>
          <a:bodyPr wrap="square" lIns="0" tIns="0" rIns="0" bIns="0" rtlCol="0" anchor="t">
            <a:spAutoFit/>
          </a:bodyPr>
          <a:lstStyle/>
          <a:p>
            <a:pPr>
              <a:lnSpc>
                <a:spcPct val="150000"/>
              </a:lnSpc>
              <a:spcBef>
                <a:spcPts val="600"/>
              </a:spcBef>
              <a:spcAft>
                <a:spcPts val="600"/>
              </a:spcAft>
            </a:pPr>
            <a:r>
              <a:rPr lang="en-US" sz="2000" b="1">
                <a:latin typeface="Times New Roman" panose="02020603050405020304" pitchFamily="18" charset="0"/>
                <a:cs typeface="Times New Roman" panose="02020603050405020304" pitchFamily="18" charset="0"/>
              </a:rPr>
              <a:t>3.2 Giao diện cài đặt:</a:t>
            </a:r>
          </a:p>
        </p:txBody>
      </p:sp>
      <p:pic>
        <p:nvPicPr>
          <p:cNvPr id="7" name="Picture 6">
            <a:extLst>
              <a:ext uri="{FF2B5EF4-FFF2-40B4-BE49-F238E27FC236}">
                <a16:creationId xmlns:a16="http://schemas.microsoft.com/office/drawing/2014/main" id="{831DBED8-7C0D-B784-2B8C-58363CADB88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16432" y="1985456"/>
            <a:ext cx="7559136" cy="4065624"/>
          </a:xfrm>
          <a:prstGeom prst="rect">
            <a:avLst/>
          </a:prstGeom>
          <a:noFill/>
          <a:ln>
            <a:noFill/>
          </a:ln>
        </p:spPr>
      </p:pic>
    </p:spTree>
    <p:extLst>
      <p:ext uri="{BB962C8B-B14F-4D97-AF65-F5344CB8AC3E}">
        <p14:creationId xmlns:p14="http://schemas.microsoft.com/office/powerpoint/2010/main" val="7878214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3" name="Freeform 3"/>
          <p:cNvSpPr/>
          <p:nvPr/>
        </p:nvSpPr>
        <p:spPr>
          <a:xfrm>
            <a:off x="228600" y="213488"/>
            <a:ext cx="11734799" cy="6431024"/>
          </a:xfrm>
          <a:custGeom>
            <a:avLst/>
            <a:gdLst/>
            <a:ahLst/>
            <a:cxnLst/>
            <a:rect l="l" t="t" r="r" b="b"/>
            <a:pathLst>
              <a:path w="13740307" h="6121286">
                <a:moveTo>
                  <a:pt x="0" y="0"/>
                </a:moveTo>
                <a:lnTo>
                  <a:pt x="13740308" y="0"/>
                </a:lnTo>
                <a:lnTo>
                  <a:pt x="13740308" y="6121286"/>
                </a:lnTo>
                <a:lnTo>
                  <a:pt x="0" y="6121286"/>
                </a:lnTo>
                <a:lnTo>
                  <a:pt x="0" y="0"/>
                </a:lnTo>
                <a:close/>
              </a:path>
            </a:pathLst>
          </a:custGeom>
          <a:blipFill>
            <a:blip r:embed="rId3"/>
            <a:stretch>
              <a:fillRect t="-8327" b="-41224"/>
            </a:stretch>
          </a:blipFill>
          <a:ln w="209550" cap="sq">
            <a:solidFill>
              <a:srgbClr val="D6D6D6"/>
            </a:solidFill>
            <a:prstDash val="solid"/>
            <a:miter/>
          </a:ln>
        </p:spPr>
        <p:txBody>
          <a:bodyPr/>
          <a:lstStyle/>
          <a:p>
            <a:endParaRPr lang="en-US" sz="1200"/>
          </a:p>
        </p:txBody>
      </p:sp>
      <p:sp>
        <p:nvSpPr>
          <p:cNvPr id="4" name="Rectangle: Single Corner Snipped 3">
            <a:extLst>
              <a:ext uri="{FF2B5EF4-FFF2-40B4-BE49-F238E27FC236}">
                <a16:creationId xmlns:a16="http://schemas.microsoft.com/office/drawing/2014/main" id="{83EA2681-93C8-C7ED-3BCE-3C0DCCD2918C}"/>
              </a:ext>
            </a:extLst>
          </p:cNvPr>
          <p:cNvSpPr/>
          <p:nvPr/>
        </p:nvSpPr>
        <p:spPr>
          <a:xfrm>
            <a:off x="367100" y="548307"/>
            <a:ext cx="854766" cy="447261"/>
          </a:xfrm>
          <a:prstGeom prst="snip1Rect">
            <a:avLst/>
          </a:prstGeom>
          <a:solidFill>
            <a:srgbClr val="60A5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bg1"/>
                </a:solidFill>
                <a:latin typeface="Times New Roman" panose="02020603050405020304" pitchFamily="18" charset="0"/>
                <a:cs typeface="Times New Roman" panose="02020603050405020304" pitchFamily="18" charset="0"/>
              </a:rPr>
              <a:t>3</a:t>
            </a:r>
          </a:p>
        </p:txBody>
      </p:sp>
      <p:sp>
        <p:nvSpPr>
          <p:cNvPr id="5" name="TextBox 4">
            <a:extLst>
              <a:ext uri="{FF2B5EF4-FFF2-40B4-BE49-F238E27FC236}">
                <a16:creationId xmlns:a16="http://schemas.microsoft.com/office/drawing/2014/main" id="{99B48B84-CB8E-6036-557C-81FBB9D31F34}"/>
              </a:ext>
            </a:extLst>
          </p:cNvPr>
          <p:cNvSpPr txBox="1"/>
          <p:nvPr/>
        </p:nvSpPr>
        <p:spPr>
          <a:xfrm>
            <a:off x="1221866" y="544661"/>
            <a:ext cx="9535275" cy="446276"/>
          </a:xfrm>
          <a:prstGeom prst="rect">
            <a:avLst/>
          </a:prstGeom>
          <a:noFill/>
        </p:spPr>
        <p:txBody>
          <a:bodyPr wrap="square" rtlCol="0">
            <a:spAutoFit/>
          </a:bodyPr>
          <a:lstStyle/>
          <a:p>
            <a:pPr>
              <a:lnSpc>
                <a:spcPct val="120000"/>
              </a:lnSpc>
              <a:spcBef>
                <a:spcPts val="1200"/>
              </a:spcBef>
              <a:spcAft>
                <a:spcPts val="1200"/>
              </a:spcAft>
            </a:pPr>
            <a:r>
              <a:rPr lang="vi-VN" sz="2100" b="1" kern="100">
                <a:effectLst/>
                <a:latin typeface="Times New Roman" panose="02020603050405020304" pitchFamily="18" charset="0"/>
                <a:ea typeface="Times New Roman" panose="02020603050405020304" pitchFamily="18" charset="0"/>
                <a:cs typeface="Times New Roman" panose="02020603050405020304" pitchFamily="18" charset="0"/>
              </a:rPr>
              <a:t>TIẾN TRÌNH VẬN HÀNH THỬ NGHIỆM, ĐÁNH GIÁ, HƯỚNG PHÁT TRIỂN</a:t>
            </a:r>
          </a:p>
        </p:txBody>
      </p:sp>
      <p:sp>
        <p:nvSpPr>
          <p:cNvPr id="9" name="TextBox 6">
            <a:extLst>
              <a:ext uri="{FF2B5EF4-FFF2-40B4-BE49-F238E27FC236}">
                <a16:creationId xmlns:a16="http://schemas.microsoft.com/office/drawing/2014/main" id="{0053ECF6-683C-0652-BC5A-BD2303D41CF9}"/>
              </a:ext>
            </a:extLst>
          </p:cNvPr>
          <p:cNvSpPr txBox="1"/>
          <p:nvPr/>
        </p:nvSpPr>
        <p:spPr>
          <a:xfrm>
            <a:off x="721534" y="1204425"/>
            <a:ext cx="6147416" cy="406330"/>
          </a:xfrm>
          <a:prstGeom prst="rect">
            <a:avLst/>
          </a:prstGeom>
        </p:spPr>
        <p:txBody>
          <a:bodyPr wrap="square" lIns="0" tIns="0" rIns="0" bIns="0" rtlCol="0" anchor="t">
            <a:spAutoFit/>
          </a:bodyPr>
          <a:lstStyle/>
          <a:p>
            <a:pPr>
              <a:lnSpc>
                <a:spcPct val="150000"/>
              </a:lnSpc>
              <a:spcBef>
                <a:spcPts val="600"/>
              </a:spcBef>
              <a:spcAft>
                <a:spcPts val="600"/>
              </a:spcAft>
            </a:pPr>
            <a:r>
              <a:rPr lang="en-US" sz="2000" b="1">
                <a:latin typeface="Times New Roman" panose="02020603050405020304" pitchFamily="18" charset="0"/>
                <a:cs typeface="Times New Roman" panose="02020603050405020304" pitchFamily="18" charset="0"/>
              </a:rPr>
              <a:t>3.3 Giao diện danh sách thẻ bài:</a:t>
            </a:r>
          </a:p>
        </p:txBody>
      </p:sp>
      <p:pic>
        <p:nvPicPr>
          <p:cNvPr id="6" name="Picture 5">
            <a:extLst>
              <a:ext uri="{FF2B5EF4-FFF2-40B4-BE49-F238E27FC236}">
                <a16:creationId xmlns:a16="http://schemas.microsoft.com/office/drawing/2014/main" id="{45762D67-DF04-9D03-93CE-F2A2FEA09F1D}"/>
              </a:ext>
            </a:extLst>
          </p:cNvPr>
          <p:cNvPicPr>
            <a:picLocks noChangeAspect="1"/>
          </p:cNvPicPr>
          <p:nvPr/>
        </p:nvPicPr>
        <p:blipFill>
          <a:blip r:embed="rId4"/>
          <a:stretch>
            <a:fillRect/>
          </a:stretch>
        </p:blipFill>
        <p:spPr>
          <a:xfrm>
            <a:off x="2217704" y="2119672"/>
            <a:ext cx="7756591" cy="4077087"/>
          </a:xfrm>
          <a:prstGeom prst="rect">
            <a:avLst/>
          </a:prstGeom>
        </p:spPr>
      </p:pic>
    </p:spTree>
    <p:extLst>
      <p:ext uri="{BB962C8B-B14F-4D97-AF65-F5344CB8AC3E}">
        <p14:creationId xmlns:p14="http://schemas.microsoft.com/office/powerpoint/2010/main" val="24268705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3" name="Freeform 3"/>
          <p:cNvSpPr/>
          <p:nvPr/>
        </p:nvSpPr>
        <p:spPr>
          <a:xfrm>
            <a:off x="228600" y="213488"/>
            <a:ext cx="11734799" cy="6431024"/>
          </a:xfrm>
          <a:custGeom>
            <a:avLst/>
            <a:gdLst/>
            <a:ahLst/>
            <a:cxnLst/>
            <a:rect l="l" t="t" r="r" b="b"/>
            <a:pathLst>
              <a:path w="13740307" h="6121286">
                <a:moveTo>
                  <a:pt x="0" y="0"/>
                </a:moveTo>
                <a:lnTo>
                  <a:pt x="13740308" y="0"/>
                </a:lnTo>
                <a:lnTo>
                  <a:pt x="13740308" y="6121286"/>
                </a:lnTo>
                <a:lnTo>
                  <a:pt x="0" y="6121286"/>
                </a:lnTo>
                <a:lnTo>
                  <a:pt x="0" y="0"/>
                </a:lnTo>
                <a:close/>
              </a:path>
            </a:pathLst>
          </a:custGeom>
          <a:blipFill>
            <a:blip r:embed="rId3"/>
            <a:stretch>
              <a:fillRect t="-8327" b="-41224"/>
            </a:stretch>
          </a:blipFill>
          <a:ln w="209550" cap="sq">
            <a:solidFill>
              <a:srgbClr val="D6D6D6"/>
            </a:solidFill>
            <a:prstDash val="solid"/>
            <a:miter/>
          </a:ln>
        </p:spPr>
        <p:txBody>
          <a:bodyPr/>
          <a:lstStyle/>
          <a:p>
            <a:endParaRPr lang="en-US" sz="1200"/>
          </a:p>
        </p:txBody>
      </p:sp>
      <p:sp>
        <p:nvSpPr>
          <p:cNvPr id="4" name="Rectangle: Single Corner Snipped 3">
            <a:extLst>
              <a:ext uri="{FF2B5EF4-FFF2-40B4-BE49-F238E27FC236}">
                <a16:creationId xmlns:a16="http://schemas.microsoft.com/office/drawing/2014/main" id="{83EA2681-93C8-C7ED-3BCE-3C0DCCD2918C}"/>
              </a:ext>
            </a:extLst>
          </p:cNvPr>
          <p:cNvSpPr/>
          <p:nvPr/>
        </p:nvSpPr>
        <p:spPr>
          <a:xfrm>
            <a:off x="367100" y="548307"/>
            <a:ext cx="854766" cy="447261"/>
          </a:xfrm>
          <a:prstGeom prst="snip1Rect">
            <a:avLst/>
          </a:prstGeom>
          <a:solidFill>
            <a:srgbClr val="60A5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bg1"/>
                </a:solidFill>
                <a:latin typeface="Times New Roman" panose="02020603050405020304" pitchFamily="18" charset="0"/>
                <a:cs typeface="Times New Roman" panose="02020603050405020304" pitchFamily="18" charset="0"/>
              </a:rPr>
              <a:t>3</a:t>
            </a:r>
          </a:p>
        </p:txBody>
      </p:sp>
      <p:sp>
        <p:nvSpPr>
          <p:cNvPr id="5" name="TextBox 4">
            <a:extLst>
              <a:ext uri="{FF2B5EF4-FFF2-40B4-BE49-F238E27FC236}">
                <a16:creationId xmlns:a16="http://schemas.microsoft.com/office/drawing/2014/main" id="{99B48B84-CB8E-6036-557C-81FBB9D31F34}"/>
              </a:ext>
            </a:extLst>
          </p:cNvPr>
          <p:cNvSpPr txBox="1"/>
          <p:nvPr/>
        </p:nvSpPr>
        <p:spPr>
          <a:xfrm>
            <a:off x="1221866" y="544661"/>
            <a:ext cx="9535275" cy="446276"/>
          </a:xfrm>
          <a:prstGeom prst="rect">
            <a:avLst/>
          </a:prstGeom>
          <a:noFill/>
        </p:spPr>
        <p:txBody>
          <a:bodyPr wrap="square" rtlCol="0">
            <a:spAutoFit/>
          </a:bodyPr>
          <a:lstStyle/>
          <a:p>
            <a:pPr>
              <a:lnSpc>
                <a:spcPct val="120000"/>
              </a:lnSpc>
              <a:spcBef>
                <a:spcPts val="1200"/>
              </a:spcBef>
              <a:spcAft>
                <a:spcPts val="1200"/>
              </a:spcAft>
            </a:pPr>
            <a:r>
              <a:rPr lang="vi-VN" sz="2100" b="1" kern="100">
                <a:effectLst/>
                <a:latin typeface="Times New Roman" panose="02020603050405020304" pitchFamily="18" charset="0"/>
                <a:ea typeface="Times New Roman" panose="02020603050405020304" pitchFamily="18" charset="0"/>
                <a:cs typeface="Times New Roman" panose="02020603050405020304" pitchFamily="18" charset="0"/>
              </a:rPr>
              <a:t>TIẾN TRÌNH VẬN HÀNH THỬ NGHIỆM, ĐÁNH GIÁ, HƯỚNG PHÁT TRIỂN</a:t>
            </a:r>
          </a:p>
        </p:txBody>
      </p:sp>
      <p:sp>
        <p:nvSpPr>
          <p:cNvPr id="9" name="TextBox 6">
            <a:extLst>
              <a:ext uri="{FF2B5EF4-FFF2-40B4-BE49-F238E27FC236}">
                <a16:creationId xmlns:a16="http://schemas.microsoft.com/office/drawing/2014/main" id="{0053ECF6-683C-0652-BC5A-BD2303D41CF9}"/>
              </a:ext>
            </a:extLst>
          </p:cNvPr>
          <p:cNvSpPr txBox="1"/>
          <p:nvPr/>
        </p:nvSpPr>
        <p:spPr>
          <a:xfrm>
            <a:off x="721534" y="1204425"/>
            <a:ext cx="6147416" cy="406330"/>
          </a:xfrm>
          <a:prstGeom prst="rect">
            <a:avLst/>
          </a:prstGeom>
        </p:spPr>
        <p:txBody>
          <a:bodyPr wrap="square" lIns="0" tIns="0" rIns="0" bIns="0" rtlCol="0" anchor="t">
            <a:spAutoFit/>
          </a:bodyPr>
          <a:lstStyle/>
          <a:p>
            <a:pPr>
              <a:lnSpc>
                <a:spcPct val="150000"/>
              </a:lnSpc>
              <a:spcBef>
                <a:spcPts val="600"/>
              </a:spcBef>
              <a:spcAft>
                <a:spcPts val="600"/>
              </a:spcAft>
            </a:pPr>
            <a:r>
              <a:rPr lang="en-US" sz="2000" b="1">
                <a:latin typeface="Times New Roman" panose="02020603050405020304" pitchFamily="18" charset="0"/>
                <a:cs typeface="Times New Roman" panose="02020603050405020304" pitchFamily="18" charset="0"/>
              </a:rPr>
              <a:t>3.3 Giao diện trò chơi:</a:t>
            </a:r>
          </a:p>
        </p:txBody>
      </p:sp>
      <p:pic>
        <p:nvPicPr>
          <p:cNvPr id="7" name="Picture 6">
            <a:extLst>
              <a:ext uri="{FF2B5EF4-FFF2-40B4-BE49-F238E27FC236}">
                <a16:creationId xmlns:a16="http://schemas.microsoft.com/office/drawing/2014/main" id="{AA89E506-E150-C836-817C-7F3610A7835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46015" y="1931755"/>
            <a:ext cx="7713978" cy="4125693"/>
          </a:xfrm>
          <a:prstGeom prst="rect">
            <a:avLst/>
          </a:prstGeom>
          <a:noFill/>
          <a:ln>
            <a:noFill/>
          </a:ln>
        </p:spPr>
      </p:pic>
    </p:spTree>
    <p:extLst>
      <p:ext uri="{BB962C8B-B14F-4D97-AF65-F5344CB8AC3E}">
        <p14:creationId xmlns:p14="http://schemas.microsoft.com/office/powerpoint/2010/main" val="18591300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3" name="Freeform 3"/>
          <p:cNvSpPr/>
          <p:nvPr/>
        </p:nvSpPr>
        <p:spPr>
          <a:xfrm>
            <a:off x="228600" y="213488"/>
            <a:ext cx="11734799" cy="6431024"/>
          </a:xfrm>
          <a:custGeom>
            <a:avLst/>
            <a:gdLst/>
            <a:ahLst/>
            <a:cxnLst/>
            <a:rect l="l" t="t" r="r" b="b"/>
            <a:pathLst>
              <a:path w="13740307" h="6121286">
                <a:moveTo>
                  <a:pt x="0" y="0"/>
                </a:moveTo>
                <a:lnTo>
                  <a:pt x="13740308" y="0"/>
                </a:lnTo>
                <a:lnTo>
                  <a:pt x="13740308" y="6121286"/>
                </a:lnTo>
                <a:lnTo>
                  <a:pt x="0" y="6121286"/>
                </a:lnTo>
                <a:lnTo>
                  <a:pt x="0" y="0"/>
                </a:lnTo>
                <a:close/>
              </a:path>
            </a:pathLst>
          </a:custGeom>
          <a:blipFill>
            <a:blip r:embed="rId3"/>
            <a:stretch>
              <a:fillRect t="-8327" b="-41224"/>
            </a:stretch>
          </a:blipFill>
          <a:ln w="209550" cap="sq">
            <a:solidFill>
              <a:srgbClr val="D6D6D6"/>
            </a:solidFill>
            <a:prstDash val="solid"/>
            <a:miter/>
          </a:ln>
        </p:spPr>
        <p:txBody>
          <a:bodyPr/>
          <a:lstStyle/>
          <a:p>
            <a:endParaRPr lang="en-US" sz="1200"/>
          </a:p>
        </p:txBody>
      </p:sp>
      <p:sp>
        <p:nvSpPr>
          <p:cNvPr id="4" name="Rectangle: Single Corner Snipped 3">
            <a:extLst>
              <a:ext uri="{FF2B5EF4-FFF2-40B4-BE49-F238E27FC236}">
                <a16:creationId xmlns:a16="http://schemas.microsoft.com/office/drawing/2014/main" id="{83EA2681-93C8-C7ED-3BCE-3C0DCCD2918C}"/>
              </a:ext>
            </a:extLst>
          </p:cNvPr>
          <p:cNvSpPr/>
          <p:nvPr/>
        </p:nvSpPr>
        <p:spPr>
          <a:xfrm>
            <a:off x="367100" y="548307"/>
            <a:ext cx="854766" cy="447261"/>
          </a:xfrm>
          <a:prstGeom prst="snip1Rect">
            <a:avLst/>
          </a:prstGeom>
          <a:solidFill>
            <a:srgbClr val="60A5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bg1"/>
                </a:solidFill>
                <a:latin typeface="Times New Roman" panose="02020603050405020304" pitchFamily="18" charset="0"/>
                <a:cs typeface="Times New Roman" panose="02020603050405020304" pitchFamily="18" charset="0"/>
              </a:rPr>
              <a:t>3</a:t>
            </a:r>
          </a:p>
        </p:txBody>
      </p:sp>
      <p:sp>
        <p:nvSpPr>
          <p:cNvPr id="5" name="TextBox 4">
            <a:extLst>
              <a:ext uri="{FF2B5EF4-FFF2-40B4-BE49-F238E27FC236}">
                <a16:creationId xmlns:a16="http://schemas.microsoft.com/office/drawing/2014/main" id="{99B48B84-CB8E-6036-557C-81FBB9D31F34}"/>
              </a:ext>
            </a:extLst>
          </p:cNvPr>
          <p:cNvSpPr txBox="1"/>
          <p:nvPr/>
        </p:nvSpPr>
        <p:spPr>
          <a:xfrm>
            <a:off x="1221866" y="544661"/>
            <a:ext cx="9535275" cy="446276"/>
          </a:xfrm>
          <a:prstGeom prst="rect">
            <a:avLst/>
          </a:prstGeom>
          <a:noFill/>
        </p:spPr>
        <p:txBody>
          <a:bodyPr wrap="square" rtlCol="0">
            <a:spAutoFit/>
          </a:bodyPr>
          <a:lstStyle/>
          <a:p>
            <a:pPr>
              <a:lnSpc>
                <a:spcPct val="120000"/>
              </a:lnSpc>
              <a:spcBef>
                <a:spcPts val="1200"/>
              </a:spcBef>
              <a:spcAft>
                <a:spcPts val="1200"/>
              </a:spcAft>
            </a:pPr>
            <a:r>
              <a:rPr lang="vi-VN" sz="2100" b="1" kern="100">
                <a:effectLst/>
                <a:latin typeface="Times New Roman" panose="02020603050405020304" pitchFamily="18" charset="0"/>
                <a:ea typeface="Times New Roman" panose="02020603050405020304" pitchFamily="18" charset="0"/>
                <a:cs typeface="Times New Roman" panose="02020603050405020304" pitchFamily="18" charset="0"/>
              </a:rPr>
              <a:t>TIẾN TRÌNH VẬN HÀNH THỬ NGHIỆM</a:t>
            </a:r>
            <a:r>
              <a:rPr lang="en-US" sz="2100" b="1" kern="100">
                <a:latin typeface="Times New Roman" panose="02020603050405020304" pitchFamily="18" charset="0"/>
                <a:ea typeface="Times New Roman" panose="02020603050405020304" pitchFamily="18" charset="0"/>
                <a:cs typeface="Times New Roman" panose="02020603050405020304" pitchFamily="18" charset="0"/>
              </a:rPr>
              <a:t>, ĐÁNH GIÁ</a:t>
            </a:r>
            <a:endParaRPr lang="vi-VN" sz="2100" b="1" kern="10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9" name="TextBox 6">
            <a:extLst>
              <a:ext uri="{FF2B5EF4-FFF2-40B4-BE49-F238E27FC236}">
                <a16:creationId xmlns:a16="http://schemas.microsoft.com/office/drawing/2014/main" id="{0053ECF6-683C-0652-BC5A-BD2303D41CF9}"/>
              </a:ext>
            </a:extLst>
          </p:cNvPr>
          <p:cNvSpPr txBox="1"/>
          <p:nvPr/>
        </p:nvSpPr>
        <p:spPr>
          <a:xfrm>
            <a:off x="721534" y="1204425"/>
            <a:ext cx="6147416" cy="406330"/>
          </a:xfrm>
          <a:prstGeom prst="rect">
            <a:avLst/>
          </a:prstGeom>
        </p:spPr>
        <p:txBody>
          <a:bodyPr wrap="square" lIns="0" tIns="0" rIns="0" bIns="0" rtlCol="0" anchor="t">
            <a:spAutoFit/>
          </a:bodyPr>
          <a:lstStyle/>
          <a:p>
            <a:pPr>
              <a:lnSpc>
                <a:spcPct val="150000"/>
              </a:lnSpc>
              <a:spcBef>
                <a:spcPts val="600"/>
              </a:spcBef>
              <a:spcAft>
                <a:spcPts val="600"/>
              </a:spcAft>
            </a:pPr>
            <a:r>
              <a:rPr lang="en-US" sz="2000" b="1">
                <a:latin typeface="Times New Roman" panose="02020603050405020304" pitchFamily="18" charset="0"/>
                <a:cs typeface="Times New Roman" panose="02020603050405020304" pitchFamily="18" charset="0"/>
              </a:rPr>
              <a:t>3.3 Giao diện trò chơi:</a:t>
            </a:r>
          </a:p>
        </p:txBody>
      </p:sp>
      <p:pic>
        <p:nvPicPr>
          <p:cNvPr id="7" name="Picture 6">
            <a:extLst>
              <a:ext uri="{FF2B5EF4-FFF2-40B4-BE49-F238E27FC236}">
                <a16:creationId xmlns:a16="http://schemas.microsoft.com/office/drawing/2014/main" id="{AA89E506-E150-C836-817C-7F3610A7835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46015" y="1931755"/>
            <a:ext cx="7713978" cy="4125693"/>
          </a:xfrm>
          <a:prstGeom prst="rect">
            <a:avLst/>
          </a:prstGeom>
          <a:noFill/>
          <a:ln>
            <a:noFill/>
          </a:ln>
        </p:spPr>
      </p:pic>
    </p:spTree>
    <p:extLst>
      <p:ext uri="{BB962C8B-B14F-4D97-AF65-F5344CB8AC3E}">
        <p14:creationId xmlns:p14="http://schemas.microsoft.com/office/powerpoint/2010/main" val="39653297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3" name="Freeform 3"/>
          <p:cNvSpPr/>
          <p:nvPr/>
        </p:nvSpPr>
        <p:spPr>
          <a:xfrm>
            <a:off x="228600" y="213488"/>
            <a:ext cx="11734799" cy="6431024"/>
          </a:xfrm>
          <a:custGeom>
            <a:avLst/>
            <a:gdLst/>
            <a:ahLst/>
            <a:cxnLst/>
            <a:rect l="l" t="t" r="r" b="b"/>
            <a:pathLst>
              <a:path w="13740307" h="6121286">
                <a:moveTo>
                  <a:pt x="0" y="0"/>
                </a:moveTo>
                <a:lnTo>
                  <a:pt x="13740308" y="0"/>
                </a:lnTo>
                <a:lnTo>
                  <a:pt x="13740308" y="6121286"/>
                </a:lnTo>
                <a:lnTo>
                  <a:pt x="0" y="6121286"/>
                </a:lnTo>
                <a:lnTo>
                  <a:pt x="0" y="0"/>
                </a:lnTo>
                <a:close/>
              </a:path>
            </a:pathLst>
          </a:custGeom>
          <a:blipFill>
            <a:blip r:embed="rId3"/>
            <a:stretch>
              <a:fillRect t="-8327" b="-41224"/>
            </a:stretch>
          </a:blipFill>
          <a:ln w="209550" cap="sq">
            <a:solidFill>
              <a:srgbClr val="D6D6D6"/>
            </a:solidFill>
            <a:prstDash val="solid"/>
            <a:miter/>
          </a:ln>
        </p:spPr>
        <p:txBody>
          <a:bodyPr/>
          <a:lstStyle/>
          <a:p>
            <a:endParaRPr lang="en-US" sz="1200"/>
          </a:p>
        </p:txBody>
      </p:sp>
      <p:sp>
        <p:nvSpPr>
          <p:cNvPr id="4" name="Rectangle: Single Corner Snipped 3">
            <a:extLst>
              <a:ext uri="{FF2B5EF4-FFF2-40B4-BE49-F238E27FC236}">
                <a16:creationId xmlns:a16="http://schemas.microsoft.com/office/drawing/2014/main" id="{83EA2681-93C8-C7ED-3BCE-3C0DCCD2918C}"/>
              </a:ext>
            </a:extLst>
          </p:cNvPr>
          <p:cNvSpPr/>
          <p:nvPr/>
        </p:nvSpPr>
        <p:spPr>
          <a:xfrm>
            <a:off x="367100" y="548307"/>
            <a:ext cx="854766" cy="447261"/>
          </a:xfrm>
          <a:prstGeom prst="snip1Rect">
            <a:avLst/>
          </a:prstGeom>
          <a:solidFill>
            <a:srgbClr val="60A5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bg1"/>
                </a:solidFill>
                <a:latin typeface="Times New Roman" panose="02020603050405020304" pitchFamily="18" charset="0"/>
                <a:cs typeface="Times New Roman" panose="02020603050405020304" pitchFamily="18" charset="0"/>
              </a:rPr>
              <a:t>4</a:t>
            </a:r>
          </a:p>
        </p:txBody>
      </p:sp>
      <p:sp>
        <p:nvSpPr>
          <p:cNvPr id="5" name="TextBox 4">
            <a:extLst>
              <a:ext uri="{FF2B5EF4-FFF2-40B4-BE49-F238E27FC236}">
                <a16:creationId xmlns:a16="http://schemas.microsoft.com/office/drawing/2014/main" id="{99B48B84-CB8E-6036-557C-81FBB9D31F34}"/>
              </a:ext>
            </a:extLst>
          </p:cNvPr>
          <p:cNvSpPr txBox="1"/>
          <p:nvPr/>
        </p:nvSpPr>
        <p:spPr>
          <a:xfrm>
            <a:off x="1221866" y="544661"/>
            <a:ext cx="9535275" cy="446276"/>
          </a:xfrm>
          <a:prstGeom prst="rect">
            <a:avLst/>
          </a:prstGeom>
          <a:noFill/>
        </p:spPr>
        <p:txBody>
          <a:bodyPr wrap="square" rtlCol="0">
            <a:spAutoFit/>
          </a:bodyPr>
          <a:lstStyle/>
          <a:p>
            <a:pPr>
              <a:lnSpc>
                <a:spcPct val="120000"/>
              </a:lnSpc>
              <a:spcBef>
                <a:spcPts val="1200"/>
              </a:spcBef>
              <a:spcAft>
                <a:spcPts val="1200"/>
              </a:spcAft>
            </a:pPr>
            <a:r>
              <a:rPr lang="en-US" sz="2100" b="1" kern="100">
                <a:effectLst/>
                <a:latin typeface="Times New Roman" panose="02020603050405020304" pitchFamily="18" charset="0"/>
                <a:ea typeface="Times New Roman" panose="02020603050405020304" pitchFamily="18" charset="0"/>
                <a:cs typeface="Times New Roman" panose="02020603050405020304" pitchFamily="18" charset="0"/>
              </a:rPr>
              <a:t>KẾT LUẬN</a:t>
            </a:r>
            <a:endParaRPr lang="vi-VN" sz="2100" b="1" kern="10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9" name="TextBox 6">
            <a:extLst>
              <a:ext uri="{FF2B5EF4-FFF2-40B4-BE49-F238E27FC236}">
                <a16:creationId xmlns:a16="http://schemas.microsoft.com/office/drawing/2014/main" id="{0053ECF6-683C-0652-BC5A-BD2303D41CF9}"/>
              </a:ext>
            </a:extLst>
          </p:cNvPr>
          <p:cNvSpPr txBox="1"/>
          <p:nvPr/>
        </p:nvSpPr>
        <p:spPr>
          <a:xfrm>
            <a:off x="721534" y="1204425"/>
            <a:ext cx="6147416" cy="406330"/>
          </a:xfrm>
          <a:prstGeom prst="rect">
            <a:avLst/>
          </a:prstGeom>
        </p:spPr>
        <p:txBody>
          <a:bodyPr wrap="square" lIns="0" tIns="0" rIns="0" bIns="0" rtlCol="0" anchor="t">
            <a:spAutoFit/>
          </a:bodyPr>
          <a:lstStyle/>
          <a:p>
            <a:pPr>
              <a:lnSpc>
                <a:spcPct val="150000"/>
              </a:lnSpc>
              <a:spcBef>
                <a:spcPts val="600"/>
              </a:spcBef>
              <a:spcAft>
                <a:spcPts val="600"/>
              </a:spcAft>
            </a:pPr>
            <a:r>
              <a:rPr lang="en-US" sz="2000" b="1">
                <a:latin typeface="Times New Roman" panose="02020603050405020304" pitchFamily="18" charset="0"/>
                <a:cs typeface="Times New Roman" panose="02020603050405020304" pitchFamily="18" charset="0"/>
              </a:rPr>
              <a:t>4.1 Kết quả đạt được:</a:t>
            </a:r>
          </a:p>
        </p:txBody>
      </p:sp>
      <p:sp>
        <p:nvSpPr>
          <p:cNvPr id="8" name="TextBox 6">
            <a:extLst>
              <a:ext uri="{FF2B5EF4-FFF2-40B4-BE49-F238E27FC236}">
                <a16:creationId xmlns:a16="http://schemas.microsoft.com/office/drawing/2014/main" id="{D7A99C05-3632-6E48-77B7-4E7969747CC6}"/>
              </a:ext>
            </a:extLst>
          </p:cNvPr>
          <p:cNvSpPr txBox="1"/>
          <p:nvPr/>
        </p:nvSpPr>
        <p:spPr>
          <a:xfrm>
            <a:off x="929943" y="1953993"/>
            <a:ext cx="4099258" cy="3735895"/>
          </a:xfrm>
          <a:prstGeom prst="rect">
            <a:avLst/>
          </a:prstGeom>
        </p:spPr>
        <p:txBody>
          <a:bodyPr wrap="square" lIns="0" tIns="0" rIns="0" bIns="0" rtlCol="0" anchor="t">
            <a:spAutoFit/>
          </a:bodyPr>
          <a:lstStyle/>
          <a:p>
            <a:pPr algn="just">
              <a:lnSpc>
                <a:spcPct val="150000"/>
              </a:lnSpc>
              <a:spcBef>
                <a:spcPts val="600"/>
              </a:spcBef>
              <a:spcAft>
                <a:spcPts val="600"/>
              </a:spcAft>
            </a:pPr>
            <a:r>
              <a:rPr lang="en-US">
                <a:latin typeface="Times New Roman" panose="02020603050405020304" pitchFamily="18" charset="0"/>
                <a:ea typeface="Tahoma" panose="020B0604030504040204" pitchFamily="34" charset="0"/>
                <a:cs typeface="Times New Roman" panose="02020603050405020304" pitchFamily="18" charset="0"/>
              </a:rPr>
              <a:t>- </a:t>
            </a:r>
            <a:r>
              <a:rPr lang="vi-VN">
                <a:latin typeface="Times New Roman" panose="02020603050405020304" pitchFamily="18" charset="0"/>
                <a:ea typeface="Tahoma" panose="020B0604030504040204" pitchFamily="34" charset="0"/>
                <a:cs typeface="Times New Roman" panose="02020603050405020304" pitchFamily="18" charset="0"/>
              </a:rPr>
              <a:t>Về Mặt Lý Thuyết</a:t>
            </a:r>
            <a:r>
              <a:rPr lang="en-US">
                <a:latin typeface="Times New Roman" panose="02020603050405020304" pitchFamily="18" charset="0"/>
                <a:ea typeface="Tahoma" panose="020B0604030504040204" pitchFamily="34" charset="0"/>
                <a:cs typeface="Times New Roman" panose="02020603050405020304" pitchFamily="18" charset="0"/>
              </a:rPr>
              <a:t>:</a:t>
            </a:r>
            <a:endParaRPr lang="vi-VN">
              <a:latin typeface="Times New Roman" panose="02020603050405020304" pitchFamily="18" charset="0"/>
              <a:ea typeface="Tahoma" panose="020B0604030504040204" pitchFamily="34" charset="0"/>
              <a:cs typeface="Times New Roman" panose="02020603050405020304" pitchFamily="18" charset="0"/>
            </a:endParaRPr>
          </a:p>
          <a:p>
            <a:pPr algn="just">
              <a:lnSpc>
                <a:spcPct val="150000"/>
              </a:lnSpc>
              <a:spcBef>
                <a:spcPts val="600"/>
              </a:spcBef>
              <a:spcAft>
                <a:spcPts val="600"/>
              </a:spcAft>
            </a:pPr>
            <a:r>
              <a:rPr lang="en-US">
                <a:latin typeface="Times New Roman" panose="02020603050405020304" pitchFamily="18" charset="0"/>
                <a:ea typeface="Tahoma" panose="020B0604030504040204" pitchFamily="34" charset="0"/>
                <a:cs typeface="Times New Roman" panose="02020603050405020304" pitchFamily="18" charset="0"/>
              </a:rPr>
              <a:t>+ </a:t>
            </a:r>
            <a:r>
              <a:rPr lang="vi-VN">
                <a:latin typeface="Times New Roman" panose="02020603050405020304" pitchFamily="18" charset="0"/>
                <a:ea typeface="Tahoma" panose="020B0604030504040204" pitchFamily="34" charset="0"/>
                <a:cs typeface="Times New Roman" panose="02020603050405020304" pitchFamily="18" charset="0"/>
              </a:rPr>
              <a:t>Trình bày đầy đủ các khái niệm: cấu trúc hệ thống, luật chơi, thành phần trò chơi.</a:t>
            </a:r>
          </a:p>
          <a:p>
            <a:pPr algn="just">
              <a:lnSpc>
                <a:spcPct val="150000"/>
              </a:lnSpc>
              <a:spcBef>
                <a:spcPts val="600"/>
              </a:spcBef>
              <a:spcAft>
                <a:spcPts val="600"/>
              </a:spcAft>
            </a:pPr>
            <a:r>
              <a:rPr lang="en-US">
                <a:latin typeface="Times New Roman" panose="02020603050405020304" pitchFamily="18" charset="0"/>
                <a:ea typeface="Tahoma" panose="020B0604030504040204" pitchFamily="34" charset="0"/>
                <a:cs typeface="Times New Roman" panose="02020603050405020304" pitchFamily="18" charset="0"/>
              </a:rPr>
              <a:t>+ </a:t>
            </a:r>
            <a:r>
              <a:rPr lang="vi-VN">
                <a:latin typeface="Times New Roman" panose="02020603050405020304" pitchFamily="18" charset="0"/>
                <a:ea typeface="Tahoma" panose="020B0604030504040204" pitchFamily="34" charset="0"/>
                <a:cs typeface="Times New Roman" panose="02020603050405020304" pitchFamily="18" charset="0"/>
              </a:rPr>
              <a:t>Phân tích &amp; thiết kế hệ thống rõ ràng, có tổ chức.</a:t>
            </a:r>
          </a:p>
          <a:p>
            <a:pPr algn="just">
              <a:lnSpc>
                <a:spcPct val="150000"/>
              </a:lnSpc>
              <a:spcBef>
                <a:spcPts val="600"/>
              </a:spcBef>
              <a:spcAft>
                <a:spcPts val="600"/>
              </a:spcAft>
            </a:pPr>
            <a:r>
              <a:rPr lang="en-US">
                <a:latin typeface="Times New Roman" panose="02020603050405020304" pitchFamily="18" charset="0"/>
                <a:ea typeface="Tahoma" panose="020B0604030504040204" pitchFamily="34" charset="0"/>
                <a:cs typeface="Times New Roman" panose="02020603050405020304" pitchFamily="18" charset="0"/>
              </a:rPr>
              <a:t>+ </a:t>
            </a:r>
            <a:r>
              <a:rPr lang="vi-VN">
                <a:latin typeface="Times New Roman" panose="02020603050405020304" pitchFamily="18" charset="0"/>
                <a:ea typeface="Tahoma" panose="020B0604030504040204" pitchFamily="34" charset="0"/>
                <a:cs typeface="Times New Roman" panose="02020603050405020304" pitchFamily="18" charset="0"/>
              </a:rPr>
              <a:t>Áp dụng kiến thức: lập trình hướng đối tượng, thiết kế giao diện, quản lý cơ sở dữ liệu.</a:t>
            </a:r>
            <a:endParaRPr lang="en-US">
              <a:latin typeface="Times New Roman" panose="02020603050405020304" pitchFamily="18" charset="0"/>
              <a:ea typeface="Tahoma" panose="020B060403050404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01269CF5-FD2C-8DDB-BD58-8CBF7201FB4B}"/>
              </a:ext>
            </a:extLst>
          </p:cNvPr>
          <p:cNvSpPr txBox="1"/>
          <p:nvPr/>
        </p:nvSpPr>
        <p:spPr>
          <a:xfrm>
            <a:off x="5730544" y="1954901"/>
            <a:ext cx="5638808" cy="3305007"/>
          </a:xfrm>
          <a:prstGeom prst="rect">
            <a:avLst/>
          </a:prstGeom>
          <a:noFill/>
        </p:spPr>
        <p:txBody>
          <a:bodyPr wrap="square">
            <a:spAutoFit/>
          </a:bodyPr>
          <a:lstStyle/>
          <a:p>
            <a:pPr algn="just">
              <a:lnSpc>
                <a:spcPct val="150000"/>
              </a:lnSpc>
              <a:spcBef>
                <a:spcPts val="600"/>
              </a:spcBef>
              <a:spcAft>
                <a:spcPts val="600"/>
              </a:spcAft>
            </a:pPr>
            <a:r>
              <a:rPr lang="en-US">
                <a:latin typeface="Times New Roman" panose="02020603050405020304" pitchFamily="18" charset="0"/>
                <a:ea typeface="Tahoma" panose="020B0604030504040204" pitchFamily="34" charset="0"/>
                <a:cs typeface="Times New Roman" panose="02020603050405020304" pitchFamily="18" charset="0"/>
              </a:rPr>
              <a:t>-</a:t>
            </a:r>
            <a:r>
              <a:rPr lang="vi-VN">
                <a:latin typeface="Times New Roman" panose="02020603050405020304" pitchFamily="18" charset="0"/>
                <a:ea typeface="Tahoma" panose="020B0604030504040204" pitchFamily="34" charset="0"/>
                <a:cs typeface="Times New Roman" panose="02020603050405020304" pitchFamily="18" charset="0"/>
              </a:rPr>
              <a:t> Kết Quả Triển Khai</a:t>
            </a:r>
            <a:r>
              <a:rPr lang="en-US">
                <a:latin typeface="Times New Roman" panose="02020603050405020304" pitchFamily="18" charset="0"/>
                <a:ea typeface="Tahoma" panose="020B0604030504040204" pitchFamily="34" charset="0"/>
                <a:cs typeface="Times New Roman" panose="02020603050405020304" pitchFamily="18" charset="0"/>
              </a:rPr>
              <a:t>:</a:t>
            </a:r>
            <a:endParaRPr lang="vi-VN">
              <a:latin typeface="Times New Roman" panose="02020603050405020304" pitchFamily="18" charset="0"/>
              <a:ea typeface="Tahoma" panose="020B0604030504040204" pitchFamily="34" charset="0"/>
              <a:cs typeface="Times New Roman" panose="02020603050405020304" pitchFamily="18" charset="0"/>
            </a:endParaRPr>
          </a:p>
          <a:p>
            <a:pPr algn="just">
              <a:lnSpc>
                <a:spcPct val="150000"/>
              </a:lnSpc>
              <a:spcBef>
                <a:spcPts val="600"/>
              </a:spcBef>
              <a:spcAft>
                <a:spcPts val="600"/>
              </a:spcAft>
            </a:pPr>
            <a:r>
              <a:rPr lang="en-US">
                <a:latin typeface="Times New Roman" panose="02020603050405020304" pitchFamily="18" charset="0"/>
                <a:ea typeface="Tahoma" panose="020B0604030504040204" pitchFamily="34" charset="0"/>
                <a:cs typeface="Times New Roman" panose="02020603050405020304" pitchFamily="18" charset="0"/>
              </a:rPr>
              <a:t>+ </a:t>
            </a:r>
            <a:r>
              <a:rPr lang="vi-VN">
                <a:latin typeface="Times New Roman" panose="02020603050405020304" pitchFamily="18" charset="0"/>
                <a:ea typeface="Tahoma" panose="020B0604030504040204" pitchFamily="34" charset="0"/>
                <a:cs typeface="Times New Roman" panose="02020603050405020304" pitchFamily="18" charset="0"/>
              </a:rPr>
              <a:t>Hoàn thiện các chức năng cốt lõi:</a:t>
            </a:r>
          </a:p>
          <a:p>
            <a:pPr algn="just">
              <a:lnSpc>
                <a:spcPct val="150000"/>
              </a:lnSpc>
              <a:spcBef>
                <a:spcPts val="600"/>
              </a:spcBef>
              <a:spcAft>
                <a:spcPts val="600"/>
              </a:spcAft>
            </a:pPr>
            <a:r>
              <a:rPr lang="en-US">
                <a:latin typeface="Times New Roman" panose="02020603050405020304" pitchFamily="18" charset="0"/>
                <a:ea typeface="Tahoma" panose="020B0604030504040204" pitchFamily="34" charset="0"/>
                <a:cs typeface="Times New Roman" panose="02020603050405020304" pitchFamily="18" charset="0"/>
              </a:rPr>
              <a:t>+ </a:t>
            </a:r>
            <a:r>
              <a:rPr lang="vi-VN">
                <a:latin typeface="Times New Roman" panose="02020603050405020304" pitchFamily="18" charset="0"/>
                <a:ea typeface="Tahoma" panose="020B0604030504040204" pitchFamily="34" charset="0"/>
                <a:cs typeface="Times New Roman" panose="02020603050405020304" pitchFamily="18" charset="0"/>
              </a:rPr>
              <a:t>Rút bài, kéo thả, triển khai thẻ, xử lý hiệu ứng chiến đấu.</a:t>
            </a:r>
          </a:p>
          <a:p>
            <a:pPr algn="just">
              <a:lnSpc>
                <a:spcPct val="150000"/>
              </a:lnSpc>
              <a:spcBef>
                <a:spcPts val="600"/>
              </a:spcBef>
              <a:spcAft>
                <a:spcPts val="600"/>
              </a:spcAft>
            </a:pPr>
            <a:r>
              <a:rPr lang="en-US">
                <a:latin typeface="Times New Roman" panose="02020603050405020304" pitchFamily="18" charset="0"/>
                <a:ea typeface="Tahoma" panose="020B0604030504040204" pitchFamily="34" charset="0"/>
                <a:cs typeface="Times New Roman" panose="02020603050405020304" pitchFamily="18" charset="0"/>
              </a:rPr>
              <a:t>+ </a:t>
            </a:r>
            <a:r>
              <a:rPr lang="vi-VN">
                <a:latin typeface="Times New Roman" panose="02020603050405020304" pitchFamily="18" charset="0"/>
                <a:ea typeface="Tahoma" panose="020B0604030504040204" pitchFamily="34" charset="0"/>
                <a:cs typeface="Times New Roman" panose="02020603050405020304" pitchFamily="18" charset="0"/>
              </a:rPr>
              <a:t>Hỗ trợ đấu mạng LAN.</a:t>
            </a:r>
          </a:p>
          <a:p>
            <a:pPr algn="just">
              <a:lnSpc>
                <a:spcPct val="150000"/>
              </a:lnSpc>
              <a:spcBef>
                <a:spcPts val="600"/>
              </a:spcBef>
              <a:spcAft>
                <a:spcPts val="600"/>
              </a:spcAft>
            </a:pPr>
            <a:r>
              <a:rPr lang="en-US">
                <a:latin typeface="Times New Roman" panose="02020603050405020304" pitchFamily="18" charset="0"/>
                <a:ea typeface="Tahoma" panose="020B0604030504040204" pitchFamily="34" charset="0"/>
                <a:cs typeface="Times New Roman" panose="02020603050405020304" pitchFamily="18" charset="0"/>
              </a:rPr>
              <a:t>+ </a:t>
            </a:r>
            <a:r>
              <a:rPr lang="vi-VN">
                <a:latin typeface="Times New Roman" panose="02020603050405020304" pitchFamily="18" charset="0"/>
                <a:ea typeface="Tahoma" panose="020B0604030504040204" pitchFamily="34" charset="0"/>
                <a:cs typeface="Times New Roman" panose="02020603050405020304" pitchFamily="18" charset="0"/>
              </a:rPr>
              <a:t>Tích hợp SQLite + Entity Framework Core.</a:t>
            </a:r>
          </a:p>
          <a:p>
            <a:pPr algn="just">
              <a:lnSpc>
                <a:spcPct val="150000"/>
              </a:lnSpc>
              <a:spcBef>
                <a:spcPts val="600"/>
              </a:spcBef>
              <a:spcAft>
                <a:spcPts val="600"/>
              </a:spcAft>
            </a:pPr>
            <a:r>
              <a:rPr lang="en-US">
                <a:latin typeface="Times New Roman" panose="02020603050405020304" pitchFamily="18" charset="0"/>
                <a:ea typeface="Tahoma" panose="020B0604030504040204" pitchFamily="34" charset="0"/>
                <a:cs typeface="Times New Roman" panose="02020603050405020304" pitchFamily="18" charset="0"/>
              </a:rPr>
              <a:t>+ </a:t>
            </a:r>
            <a:r>
              <a:rPr lang="vi-VN">
                <a:latin typeface="Times New Roman" panose="02020603050405020304" pitchFamily="18" charset="0"/>
                <a:ea typeface="Tahoma" panose="020B0604030504040204" pitchFamily="34" charset="0"/>
                <a:cs typeface="Times New Roman" panose="02020603050405020304" pitchFamily="18" charset="0"/>
              </a:rPr>
              <a:t>Giao diện trực quan, dễ sử dụng, có hiệu ứng hình ảnh.</a:t>
            </a:r>
          </a:p>
        </p:txBody>
      </p:sp>
    </p:spTree>
    <p:extLst>
      <p:ext uri="{BB962C8B-B14F-4D97-AF65-F5344CB8AC3E}">
        <p14:creationId xmlns:p14="http://schemas.microsoft.com/office/powerpoint/2010/main" val="25730815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3" name="Freeform 3"/>
          <p:cNvSpPr/>
          <p:nvPr/>
        </p:nvSpPr>
        <p:spPr>
          <a:xfrm>
            <a:off x="228600" y="213488"/>
            <a:ext cx="11734799" cy="6431024"/>
          </a:xfrm>
          <a:custGeom>
            <a:avLst/>
            <a:gdLst/>
            <a:ahLst/>
            <a:cxnLst/>
            <a:rect l="l" t="t" r="r" b="b"/>
            <a:pathLst>
              <a:path w="13740307" h="6121286">
                <a:moveTo>
                  <a:pt x="0" y="0"/>
                </a:moveTo>
                <a:lnTo>
                  <a:pt x="13740308" y="0"/>
                </a:lnTo>
                <a:lnTo>
                  <a:pt x="13740308" y="6121286"/>
                </a:lnTo>
                <a:lnTo>
                  <a:pt x="0" y="6121286"/>
                </a:lnTo>
                <a:lnTo>
                  <a:pt x="0" y="0"/>
                </a:lnTo>
                <a:close/>
              </a:path>
            </a:pathLst>
          </a:custGeom>
          <a:blipFill>
            <a:blip r:embed="rId3"/>
            <a:stretch>
              <a:fillRect t="-8327" b="-41224"/>
            </a:stretch>
          </a:blipFill>
          <a:ln w="209550" cap="sq">
            <a:solidFill>
              <a:srgbClr val="D6D6D6"/>
            </a:solidFill>
            <a:prstDash val="solid"/>
            <a:miter/>
          </a:ln>
        </p:spPr>
        <p:txBody>
          <a:bodyPr/>
          <a:lstStyle/>
          <a:p>
            <a:endParaRPr lang="en-US" sz="1200"/>
          </a:p>
        </p:txBody>
      </p:sp>
      <p:sp>
        <p:nvSpPr>
          <p:cNvPr id="4" name="Rectangle: Single Corner Snipped 3">
            <a:extLst>
              <a:ext uri="{FF2B5EF4-FFF2-40B4-BE49-F238E27FC236}">
                <a16:creationId xmlns:a16="http://schemas.microsoft.com/office/drawing/2014/main" id="{83EA2681-93C8-C7ED-3BCE-3C0DCCD2918C}"/>
              </a:ext>
            </a:extLst>
          </p:cNvPr>
          <p:cNvSpPr/>
          <p:nvPr/>
        </p:nvSpPr>
        <p:spPr>
          <a:xfrm>
            <a:off x="367100" y="548307"/>
            <a:ext cx="854766" cy="447261"/>
          </a:xfrm>
          <a:prstGeom prst="snip1Rect">
            <a:avLst/>
          </a:prstGeom>
          <a:solidFill>
            <a:srgbClr val="60A5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bg1"/>
                </a:solidFill>
                <a:latin typeface="Times New Roman" panose="02020603050405020304" pitchFamily="18" charset="0"/>
                <a:cs typeface="Times New Roman" panose="02020603050405020304" pitchFamily="18" charset="0"/>
              </a:rPr>
              <a:t>4</a:t>
            </a:r>
          </a:p>
        </p:txBody>
      </p:sp>
      <p:sp>
        <p:nvSpPr>
          <p:cNvPr id="5" name="TextBox 4">
            <a:extLst>
              <a:ext uri="{FF2B5EF4-FFF2-40B4-BE49-F238E27FC236}">
                <a16:creationId xmlns:a16="http://schemas.microsoft.com/office/drawing/2014/main" id="{99B48B84-CB8E-6036-557C-81FBB9D31F34}"/>
              </a:ext>
            </a:extLst>
          </p:cNvPr>
          <p:cNvSpPr txBox="1"/>
          <p:nvPr/>
        </p:nvSpPr>
        <p:spPr>
          <a:xfrm>
            <a:off x="1221866" y="544661"/>
            <a:ext cx="9535275" cy="446276"/>
          </a:xfrm>
          <a:prstGeom prst="rect">
            <a:avLst/>
          </a:prstGeom>
          <a:noFill/>
        </p:spPr>
        <p:txBody>
          <a:bodyPr wrap="square" rtlCol="0">
            <a:spAutoFit/>
          </a:bodyPr>
          <a:lstStyle/>
          <a:p>
            <a:pPr>
              <a:lnSpc>
                <a:spcPct val="120000"/>
              </a:lnSpc>
              <a:spcBef>
                <a:spcPts val="1200"/>
              </a:spcBef>
              <a:spcAft>
                <a:spcPts val="1200"/>
              </a:spcAft>
            </a:pPr>
            <a:r>
              <a:rPr lang="en-US" sz="2100" b="1" kern="100">
                <a:effectLst/>
                <a:latin typeface="Times New Roman" panose="02020603050405020304" pitchFamily="18" charset="0"/>
                <a:ea typeface="Times New Roman" panose="02020603050405020304" pitchFamily="18" charset="0"/>
                <a:cs typeface="Times New Roman" panose="02020603050405020304" pitchFamily="18" charset="0"/>
              </a:rPr>
              <a:t>KẾT LUẬN</a:t>
            </a:r>
            <a:endParaRPr lang="vi-VN" sz="2100" b="1" kern="10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9" name="TextBox 6">
            <a:extLst>
              <a:ext uri="{FF2B5EF4-FFF2-40B4-BE49-F238E27FC236}">
                <a16:creationId xmlns:a16="http://schemas.microsoft.com/office/drawing/2014/main" id="{0053ECF6-683C-0652-BC5A-BD2303D41CF9}"/>
              </a:ext>
            </a:extLst>
          </p:cNvPr>
          <p:cNvSpPr txBox="1"/>
          <p:nvPr/>
        </p:nvSpPr>
        <p:spPr>
          <a:xfrm>
            <a:off x="721534" y="1204425"/>
            <a:ext cx="6147416" cy="406330"/>
          </a:xfrm>
          <a:prstGeom prst="rect">
            <a:avLst/>
          </a:prstGeom>
        </p:spPr>
        <p:txBody>
          <a:bodyPr wrap="square" lIns="0" tIns="0" rIns="0" bIns="0" rtlCol="0" anchor="t">
            <a:spAutoFit/>
          </a:bodyPr>
          <a:lstStyle/>
          <a:p>
            <a:pPr>
              <a:lnSpc>
                <a:spcPct val="150000"/>
              </a:lnSpc>
              <a:spcBef>
                <a:spcPts val="600"/>
              </a:spcBef>
              <a:spcAft>
                <a:spcPts val="600"/>
              </a:spcAft>
            </a:pPr>
            <a:r>
              <a:rPr lang="en-US" sz="2000" b="1">
                <a:latin typeface="Times New Roman" panose="02020603050405020304" pitchFamily="18" charset="0"/>
                <a:cs typeface="Times New Roman" panose="02020603050405020304" pitchFamily="18" charset="0"/>
              </a:rPr>
              <a:t>4.2 Các hạn chế:</a:t>
            </a:r>
          </a:p>
        </p:txBody>
      </p:sp>
      <p:sp>
        <p:nvSpPr>
          <p:cNvPr id="8" name="TextBox 6">
            <a:extLst>
              <a:ext uri="{FF2B5EF4-FFF2-40B4-BE49-F238E27FC236}">
                <a16:creationId xmlns:a16="http://schemas.microsoft.com/office/drawing/2014/main" id="{D7A99C05-3632-6E48-77B7-4E7969747CC6}"/>
              </a:ext>
            </a:extLst>
          </p:cNvPr>
          <p:cNvSpPr txBox="1"/>
          <p:nvPr/>
        </p:nvSpPr>
        <p:spPr>
          <a:xfrm>
            <a:off x="1147183" y="2348047"/>
            <a:ext cx="4138917" cy="3889783"/>
          </a:xfrm>
          <a:prstGeom prst="rect">
            <a:avLst/>
          </a:prstGeom>
        </p:spPr>
        <p:txBody>
          <a:bodyPr wrap="square" lIns="0" tIns="0" rIns="0" bIns="0" rtlCol="0" anchor="t">
            <a:spAutoFit/>
          </a:bodyPr>
          <a:lstStyle/>
          <a:p>
            <a:pPr algn="just">
              <a:lnSpc>
                <a:spcPct val="150000"/>
              </a:lnSpc>
              <a:spcBef>
                <a:spcPts val="600"/>
              </a:spcBef>
              <a:spcAft>
                <a:spcPts val="600"/>
              </a:spcAft>
            </a:pPr>
            <a:r>
              <a:rPr lang="en-US">
                <a:latin typeface="Times New Roman" panose="02020603050405020304" pitchFamily="18" charset="0"/>
                <a:ea typeface="Tahoma" panose="020B0604030504040204" pitchFamily="34" charset="0"/>
                <a:cs typeface="Times New Roman" panose="02020603050405020304" pitchFamily="18" charset="0"/>
              </a:rPr>
              <a:t>- </a:t>
            </a:r>
            <a:r>
              <a:rPr lang="vi-VN">
                <a:latin typeface="Times New Roman" panose="02020603050405020304" pitchFamily="18" charset="0"/>
                <a:ea typeface="Tahoma" panose="020B0604030504040204" pitchFamily="34" charset="0"/>
                <a:cs typeface="Times New Roman" panose="02020603050405020304" pitchFamily="18" charset="0"/>
              </a:rPr>
              <a:t>Mới chỉ có các chức năng cơ bản: rút bài, kéo thả, triển khai thẻ.</a:t>
            </a:r>
          </a:p>
          <a:p>
            <a:pPr algn="just">
              <a:lnSpc>
                <a:spcPct val="150000"/>
              </a:lnSpc>
              <a:spcBef>
                <a:spcPts val="600"/>
              </a:spcBef>
              <a:spcAft>
                <a:spcPts val="600"/>
              </a:spcAft>
            </a:pPr>
            <a:r>
              <a:rPr lang="en-US">
                <a:latin typeface="Times New Roman" panose="02020603050405020304" pitchFamily="18" charset="0"/>
                <a:ea typeface="Tahoma" panose="020B0604030504040204" pitchFamily="34" charset="0"/>
                <a:cs typeface="Times New Roman" panose="02020603050405020304" pitchFamily="18" charset="0"/>
              </a:rPr>
              <a:t>- </a:t>
            </a:r>
            <a:r>
              <a:rPr lang="vi-VN">
                <a:latin typeface="Times New Roman" panose="02020603050405020304" pitchFamily="18" charset="0"/>
                <a:ea typeface="Tahoma" panose="020B0604030504040204" pitchFamily="34" charset="0"/>
                <a:cs typeface="Times New Roman" panose="02020603050405020304" pitchFamily="18" charset="0"/>
              </a:rPr>
              <a:t>Thiếu các tính năng nâng cao: xếp hạng, phần thưởng</a:t>
            </a:r>
            <a:r>
              <a:rPr lang="en-US">
                <a:latin typeface="Times New Roman" panose="02020603050405020304" pitchFamily="18" charset="0"/>
                <a:ea typeface="Tahoma" panose="020B0604030504040204" pitchFamily="34" charset="0"/>
                <a:cs typeface="Times New Roman" panose="02020603050405020304" pitchFamily="18" charset="0"/>
              </a:rPr>
              <a:t>.</a:t>
            </a:r>
          </a:p>
          <a:p>
            <a:pPr algn="just">
              <a:lnSpc>
                <a:spcPct val="150000"/>
              </a:lnSpc>
              <a:spcBef>
                <a:spcPts val="600"/>
              </a:spcBef>
              <a:spcAft>
                <a:spcPts val="600"/>
              </a:spcAft>
            </a:pPr>
            <a:r>
              <a:rPr lang="en-US">
                <a:latin typeface="Times New Roman" panose="02020603050405020304" pitchFamily="18" charset="0"/>
                <a:ea typeface="Tahoma" panose="020B0604030504040204" pitchFamily="34" charset="0"/>
                <a:cs typeface="Times New Roman" panose="02020603050405020304" pitchFamily="18" charset="0"/>
              </a:rPr>
              <a:t>- </a:t>
            </a:r>
            <a:r>
              <a:rPr lang="vi-VN">
                <a:latin typeface="Times New Roman" panose="02020603050405020304" pitchFamily="18" charset="0"/>
                <a:ea typeface="Tahoma" panose="020B0604030504040204" pitchFamily="34" charset="0"/>
                <a:cs typeface="Times New Roman" panose="02020603050405020304" pitchFamily="18" charset="0"/>
              </a:rPr>
              <a:t>Chưa có lịch sử trận đấu, thống kê thành tích, tùy chỉnh bộ bài.</a:t>
            </a:r>
            <a:endParaRPr lang="en-US">
              <a:latin typeface="Times New Roman" panose="02020603050405020304" pitchFamily="18" charset="0"/>
              <a:ea typeface="Tahoma" panose="020B0604030504040204" pitchFamily="34" charset="0"/>
              <a:cs typeface="Times New Roman" panose="02020603050405020304" pitchFamily="18" charset="0"/>
            </a:endParaRPr>
          </a:p>
          <a:p>
            <a:pPr algn="just">
              <a:lnSpc>
                <a:spcPct val="150000"/>
              </a:lnSpc>
              <a:spcBef>
                <a:spcPts val="600"/>
              </a:spcBef>
              <a:spcAft>
                <a:spcPts val="600"/>
              </a:spcAft>
            </a:pPr>
            <a:endParaRPr lang="en-US">
              <a:latin typeface="Times New Roman" panose="02020603050405020304" pitchFamily="18" charset="0"/>
              <a:ea typeface="Tahoma" panose="020B0604030504040204" pitchFamily="34" charset="0"/>
              <a:cs typeface="Times New Roman" panose="02020603050405020304" pitchFamily="18" charset="0"/>
            </a:endParaRPr>
          </a:p>
          <a:p>
            <a:pPr algn="just">
              <a:lnSpc>
                <a:spcPct val="150000"/>
              </a:lnSpc>
              <a:spcBef>
                <a:spcPts val="600"/>
              </a:spcBef>
              <a:spcAft>
                <a:spcPts val="600"/>
              </a:spcAft>
            </a:pPr>
            <a:endParaRPr lang="en-US">
              <a:latin typeface="Times New Roman" panose="02020603050405020304" pitchFamily="18" charset="0"/>
              <a:ea typeface="Tahoma" panose="020B060403050404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01269CF5-FD2C-8DDB-BD58-8CBF7201FB4B}"/>
              </a:ext>
            </a:extLst>
          </p:cNvPr>
          <p:cNvSpPr txBox="1"/>
          <p:nvPr/>
        </p:nvSpPr>
        <p:spPr>
          <a:xfrm>
            <a:off x="6204683" y="2348047"/>
            <a:ext cx="4603063" cy="2843342"/>
          </a:xfrm>
          <a:prstGeom prst="rect">
            <a:avLst/>
          </a:prstGeom>
          <a:noFill/>
        </p:spPr>
        <p:txBody>
          <a:bodyPr wrap="square">
            <a:spAutoFit/>
          </a:bodyPr>
          <a:lstStyle/>
          <a:p>
            <a:pPr algn="just">
              <a:lnSpc>
                <a:spcPct val="150000"/>
              </a:lnSpc>
              <a:spcBef>
                <a:spcPts val="600"/>
              </a:spcBef>
              <a:spcAft>
                <a:spcPts val="600"/>
              </a:spcAft>
            </a:pPr>
            <a:r>
              <a:rPr lang="en-US">
                <a:latin typeface="Times New Roman" panose="02020603050405020304" pitchFamily="18" charset="0"/>
                <a:ea typeface="Tahoma" panose="020B0604030504040204" pitchFamily="34" charset="0"/>
                <a:cs typeface="Times New Roman" panose="02020603050405020304" pitchFamily="18" charset="0"/>
              </a:rPr>
              <a:t>- </a:t>
            </a:r>
            <a:r>
              <a:rPr lang="vi-VN">
                <a:latin typeface="Times New Roman" panose="02020603050405020304" pitchFamily="18" charset="0"/>
                <a:ea typeface="Tahoma" panose="020B0604030504040204" pitchFamily="34" charset="0"/>
                <a:cs typeface="Times New Roman" panose="02020603050405020304" pitchFamily="18" charset="0"/>
              </a:rPr>
              <a:t>Một số lỗi khi xử lý hiệu ứng chiến đấu và đồng bộ mạng.</a:t>
            </a:r>
          </a:p>
          <a:p>
            <a:pPr algn="just">
              <a:lnSpc>
                <a:spcPct val="150000"/>
              </a:lnSpc>
              <a:spcBef>
                <a:spcPts val="600"/>
              </a:spcBef>
              <a:spcAft>
                <a:spcPts val="600"/>
              </a:spcAft>
            </a:pPr>
            <a:r>
              <a:rPr lang="en-US">
                <a:latin typeface="Times New Roman" panose="02020603050405020304" pitchFamily="18" charset="0"/>
                <a:ea typeface="Tahoma" panose="020B0604030504040204" pitchFamily="34" charset="0"/>
                <a:cs typeface="Times New Roman" panose="02020603050405020304" pitchFamily="18" charset="0"/>
              </a:rPr>
              <a:t>- </a:t>
            </a:r>
            <a:r>
              <a:rPr lang="vi-VN">
                <a:latin typeface="Times New Roman" panose="02020603050405020304" pitchFamily="18" charset="0"/>
                <a:ea typeface="Tahoma" panose="020B0604030504040204" pitchFamily="34" charset="0"/>
                <a:cs typeface="Times New Roman" panose="02020603050405020304" pitchFamily="18" charset="0"/>
              </a:rPr>
              <a:t>Mã nguồn chưa tối ưu, ảnh hưởng hiệu suất và bảo trì.</a:t>
            </a:r>
            <a:endParaRPr lang="en-US">
              <a:latin typeface="Times New Roman" panose="02020603050405020304" pitchFamily="18" charset="0"/>
              <a:ea typeface="Tahoma" panose="020B0604030504040204" pitchFamily="34" charset="0"/>
              <a:cs typeface="Times New Roman" panose="02020603050405020304" pitchFamily="18" charset="0"/>
            </a:endParaRPr>
          </a:p>
          <a:p>
            <a:pPr algn="just">
              <a:lnSpc>
                <a:spcPct val="150000"/>
              </a:lnSpc>
              <a:spcBef>
                <a:spcPts val="600"/>
              </a:spcBef>
              <a:spcAft>
                <a:spcPts val="600"/>
              </a:spcAft>
            </a:pPr>
            <a:r>
              <a:rPr lang="vi-VN">
                <a:latin typeface="Times New Roman" panose="02020603050405020304" pitchFamily="18" charset="0"/>
                <a:ea typeface="Tahoma" panose="020B0604030504040204" pitchFamily="34" charset="0"/>
                <a:cs typeface="Times New Roman" panose="02020603050405020304" pitchFamily="18" charset="0"/>
              </a:rPr>
              <a:t>- Chưa tận dụng tối đa khả năng đồ họa của công nghệ.</a:t>
            </a:r>
          </a:p>
        </p:txBody>
      </p:sp>
      <p:sp>
        <p:nvSpPr>
          <p:cNvPr id="6" name="TextBox 5">
            <a:extLst>
              <a:ext uri="{FF2B5EF4-FFF2-40B4-BE49-F238E27FC236}">
                <a16:creationId xmlns:a16="http://schemas.microsoft.com/office/drawing/2014/main" id="{003141CC-EE3C-06F5-588F-28CD83800AA9}"/>
              </a:ext>
            </a:extLst>
          </p:cNvPr>
          <p:cNvSpPr txBox="1"/>
          <p:nvPr/>
        </p:nvSpPr>
        <p:spPr>
          <a:xfrm>
            <a:off x="7228723" y="1870197"/>
            <a:ext cx="2554982" cy="369332"/>
          </a:xfrm>
          <a:prstGeom prst="rect">
            <a:avLst/>
          </a:prstGeom>
          <a:noFill/>
        </p:spPr>
        <p:txBody>
          <a:bodyPr wrap="square">
            <a:spAutoFit/>
          </a:bodyPr>
          <a:lstStyle/>
          <a:p>
            <a:pPr algn="ctr"/>
            <a:r>
              <a:rPr lang="en-US" b="1">
                <a:latin typeface="Times New Roman" panose="02020603050405020304" pitchFamily="18" charset="0"/>
                <a:cs typeface="Times New Roman" panose="02020603050405020304" pitchFamily="18" charset="0"/>
              </a:rPr>
              <a:t>Vấn đề kỹ thuật</a:t>
            </a:r>
            <a:endParaRPr lang="vi-VN" b="1" i="0">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A2118BCB-2A60-F54B-192E-31B0C14499D6}"/>
              </a:ext>
            </a:extLst>
          </p:cNvPr>
          <p:cNvSpPr txBox="1"/>
          <p:nvPr/>
        </p:nvSpPr>
        <p:spPr>
          <a:xfrm>
            <a:off x="1939151" y="1870197"/>
            <a:ext cx="2554982" cy="369332"/>
          </a:xfrm>
          <a:prstGeom prst="rect">
            <a:avLst/>
          </a:prstGeom>
          <a:noFill/>
        </p:spPr>
        <p:txBody>
          <a:bodyPr wrap="square">
            <a:spAutoFit/>
          </a:bodyPr>
          <a:lstStyle/>
          <a:p>
            <a:pPr algn="ctr"/>
            <a:r>
              <a:rPr lang="en-US" b="1" i="0">
                <a:effectLst/>
                <a:latin typeface="Times New Roman" panose="02020603050405020304" pitchFamily="18" charset="0"/>
                <a:cs typeface="Times New Roman" panose="02020603050405020304" pitchFamily="18" charset="0"/>
              </a:rPr>
              <a:t>Vấn đề chức năng</a:t>
            </a:r>
            <a:endParaRPr lang="vi-VN" b="1" i="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36229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3" name="Freeform 3"/>
          <p:cNvSpPr/>
          <p:nvPr/>
        </p:nvSpPr>
        <p:spPr>
          <a:xfrm>
            <a:off x="228600" y="213488"/>
            <a:ext cx="11734799" cy="6431024"/>
          </a:xfrm>
          <a:custGeom>
            <a:avLst/>
            <a:gdLst/>
            <a:ahLst/>
            <a:cxnLst/>
            <a:rect l="l" t="t" r="r" b="b"/>
            <a:pathLst>
              <a:path w="13740307" h="6121286">
                <a:moveTo>
                  <a:pt x="0" y="0"/>
                </a:moveTo>
                <a:lnTo>
                  <a:pt x="13740308" y="0"/>
                </a:lnTo>
                <a:lnTo>
                  <a:pt x="13740308" y="6121286"/>
                </a:lnTo>
                <a:lnTo>
                  <a:pt x="0" y="6121286"/>
                </a:lnTo>
                <a:lnTo>
                  <a:pt x="0" y="0"/>
                </a:lnTo>
                <a:close/>
              </a:path>
            </a:pathLst>
          </a:custGeom>
          <a:blipFill>
            <a:blip r:embed="rId3"/>
            <a:stretch>
              <a:fillRect t="-8327" b="-41224"/>
            </a:stretch>
          </a:blipFill>
          <a:ln w="209550" cap="sq">
            <a:solidFill>
              <a:srgbClr val="D6D6D6"/>
            </a:solidFill>
            <a:prstDash val="solid"/>
            <a:miter/>
          </a:ln>
        </p:spPr>
        <p:txBody>
          <a:bodyPr/>
          <a:lstStyle/>
          <a:p>
            <a:endParaRPr lang="en-US" sz="1200"/>
          </a:p>
        </p:txBody>
      </p:sp>
      <p:sp>
        <p:nvSpPr>
          <p:cNvPr id="4" name="Rectangle: Single Corner Snipped 3">
            <a:extLst>
              <a:ext uri="{FF2B5EF4-FFF2-40B4-BE49-F238E27FC236}">
                <a16:creationId xmlns:a16="http://schemas.microsoft.com/office/drawing/2014/main" id="{83EA2681-93C8-C7ED-3BCE-3C0DCCD2918C}"/>
              </a:ext>
            </a:extLst>
          </p:cNvPr>
          <p:cNvSpPr/>
          <p:nvPr/>
        </p:nvSpPr>
        <p:spPr>
          <a:xfrm>
            <a:off x="367100" y="548307"/>
            <a:ext cx="854766" cy="447261"/>
          </a:xfrm>
          <a:prstGeom prst="snip1Rect">
            <a:avLst/>
          </a:prstGeom>
          <a:solidFill>
            <a:srgbClr val="60A5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bg1"/>
                </a:solidFill>
                <a:latin typeface="Times New Roman" panose="02020603050405020304" pitchFamily="18" charset="0"/>
                <a:cs typeface="Times New Roman" panose="02020603050405020304" pitchFamily="18" charset="0"/>
              </a:rPr>
              <a:t>4</a:t>
            </a:r>
          </a:p>
        </p:txBody>
      </p:sp>
      <p:sp>
        <p:nvSpPr>
          <p:cNvPr id="5" name="TextBox 4">
            <a:extLst>
              <a:ext uri="{FF2B5EF4-FFF2-40B4-BE49-F238E27FC236}">
                <a16:creationId xmlns:a16="http://schemas.microsoft.com/office/drawing/2014/main" id="{99B48B84-CB8E-6036-557C-81FBB9D31F34}"/>
              </a:ext>
            </a:extLst>
          </p:cNvPr>
          <p:cNvSpPr txBox="1"/>
          <p:nvPr/>
        </p:nvSpPr>
        <p:spPr>
          <a:xfrm>
            <a:off x="1221866" y="544661"/>
            <a:ext cx="9535275" cy="446276"/>
          </a:xfrm>
          <a:prstGeom prst="rect">
            <a:avLst/>
          </a:prstGeom>
          <a:noFill/>
        </p:spPr>
        <p:txBody>
          <a:bodyPr wrap="square" rtlCol="0">
            <a:spAutoFit/>
          </a:bodyPr>
          <a:lstStyle/>
          <a:p>
            <a:pPr>
              <a:lnSpc>
                <a:spcPct val="120000"/>
              </a:lnSpc>
              <a:spcBef>
                <a:spcPts val="1200"/>
              </a:spcBef>
              <a:spcAft>
                <a:spcPts val="1200"/>
              </a:spcAft>
            </a:pPr>
            <a:r>
              <a:rPr lang="en-US" sz="2100" b="1" kern="100">
                <a:effectLst/>
                <a:latin typeface="Times New Roman" panose="02020603050405020304" pitchFamily="18" charset="0"/>
                <a:ea typeface="Times New Roman" panose="02020603050405020304" pitchFamily="18" charset="0"/>
                <a:cs typeface="Times New Roman" panose="02020603050405020304" pitchFamily="18" charset="0"/>
              </a:rPr>
              <a:t>KẾT LUẬN</a:t>
            </a:r>
            <a:endParaRPr lang="vi-VN" sz="2100" b="1" kern="10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9" name="TextBox 6">
            <a:extLst>
              <a:ext uri="{FF2B5EF4-FFF2-40B4-BE49-F238E27FC236}">
                <a16:creationId xmlns:a16="http://schemas.microsoft.com/office/drawing/2014/main" id="{0053ECF6-683C-0652-BC5A-BD2303D41CF9}"/>
              </a:ext>
            </a:extLst>
          </p:cNvPr>
          <p:cNvSpPr txBox="1"/>
          <p:nvPr/>
        </p:nvSpPr>
        <p:spPr>
          <a:xfrm>
            <a:off x="721534" y="1204425"/>
            <a:ext cx="6147416" cy="406330"/>
          </a:xfrm>
          <a:prstGeom prst="rect">
            <a:avLst/>
          </a:prstGeom>
        </p:spPr>
        <p:txBody>
          <a:bodyPr wrap="square" lIns="0" tIns="0" rIns="0" bIns="0" rtlCol="0" anchor="t">
            <a:spAutoFit/>
          </a:bodyPr>
          <a:lstStyle/>
          <a:p>
            <a:pPr>
              <a:lnSpc>
                <a:spcPct val="150000"/>
              </a:lnSpc>
              <a:spcBef>
                <a:spcPts val="600"/>
              </a:spcBef>
              <a:spcAft>
                <a:spcPts val="600"/>
              </a:spcAft>
            </a:pPr>
            <a:r>
              <a:rPr lang="en-US" sz="2000" b="1">
                <a:latin typeface="Times New Roman" panose="02020603050405020304" pitchFamily="18" charset="0"/>
                <a:cs typeface="Times New Roman" panose="02020603050405020304" pitchFamily="18" charset="0"/>
              </a:rPr>
              <a:t>4.3 Hướng phát triển:</a:t>
            </a:r>
          </a:p>
        </p:txBody>
      </p:sp>
      <p:sp>
        <p:nvSpPr>
          <p:cNvPr id="8" name="TextBox 6">
            <a:extLst>
              <a:ext uri="{FF2B5EF4-FFF2-40B4-BE49-F238E27FC236}">
                <a16:creationId xmlns:a16="http://schemas.microsoft.com/office/drawing/2014/main" id="{D7A99C05-3632-6E48-77B7-4E7969747CC6}"/>
              </a:ext>
            </a:extLst>
          </p:cNvPr>
          <p:cNvSpPr txBox="1"/>
          <p:nvPr/>
        </p:nvSpPr>
        <p:spPr>
          <a:xfrm>
            <a:off x="794483" y="1819612"/>
            <a:ext cx="5744340" cy="4043671"/>
          </a:xfrm>
          <a:prstGeom prst="rect">
            <a:avLst/>
          </a:prstGeom>
        </p:spPr>
        <p:txBody>
          <a:bodyPr wrap="square" lIns="0" tIns="0" rIns="0" bIns="0" rtlCol="0" anchor="t">
            <a:spAutoFit/>
          </a:bodyPr>
          <a:lstStyle/>
          <a:p>
            <a:pPr algn="just">
              <a:lnSpc>
                <a:spcPct val="150000"/>
              </a:lnSpc>
              <a:spcBef>
                <a:spcPts val="600"/>
              </a:spcBef>
              <a:spcAft>
                <a:spcPts val="600"/>
              </a:spcAft>
            </a:pPr>
            <a:r>
              <a:rPr lang="en-US">
                <a:latin typeface="Times New Roman" panose="02020603050405020304" pitchFamily="18" charset="0"/>
                <a:ea typeface="Tahoma" panose="020B0604030504040204" pitchFamily="34" charset="0"/>
                <a:cs typeface="Times New Roman" panose="02020603050405020304" pitchFamily="18" charset="0"/>
              </a:rPr>
              <a:t>- </a:t>
            </a:r>
            <a:r>
              <a:rPr lang="vi-VN">
                <a:latin typeface="Times New Roman" panose="02020603050405020304" pitchFamily="18" charset="0"/>
                <a:ea typeface="Tahoma" panose="020B0604030504040204" pitchFamily="34" charset="0"/>
                <a:cs typeface="Times New Roman" panose="02020603050405020304" pitchFamily="18" charset="0"/>
              </a:rPr>
              <a:t>Thu thập phản hồi người dùng để điều chỉnh lối chơi, hiệu ứng, tương tác.</a:t>
            </a:r>
          </a:p>
          <a:p>
            <a:pPr algn="just">
              <a:lnSpc>
                <a:spcPct val="150000"/>
              </a:lnSpc>
              <a:spcBef>
                <a:spcPts val="600"/>
              </a:spcBef>
              <a:spcAft>
                <a:spcPts val="600"/>
              </a:spcAft>
            </a:pPr>
            <a:r>
              <a:rPr lang="en-US">
                <a:latin typeface="Times New Roman" panose="02020603050405020304" pitchFamily="18" charset="0"/>
                <a:ea typeface="Tahoma" panose="020B0604030504040204" pitchFamily="34" charset="0"/>
                <a:cs typeface="Times New Roman" panose="02020603050405020304" pitchFamily="18" charset="0"/>
              </a:rPr>
              <a:t>- </a:t>
            </a:r>
            <a:r>
              <a:rPr lang="vi-VN">
                <a:latin typeface="Times New Roman" panose="02020603050405020304" pitchFamily="18" charset="0"/>
                <a:ea typeface="Tahoma" panose="020B0604030504040204" pitchFamily="34" charset="0"/>
                <a:cs typeface="Times New Roman" panose="02020603050405020304" pitchFamily="18" charset="0"/>
              </a:rPr>
              <a:t>Bổ sung tính năng mới:</a:t>
            </a:r>
            <a:r>
              <a:rPr lang="en-US">
                <a:latin typeface="Times New Roman" panose="02020603050405020304" pitchFamily="18" charset="0"/>
                <a:ea typeface="Tahoma" panose="020B0604030504040204" pitchFamily="34" charset="0"/>
                <a:cs typeface="Times New Roman" panose="02020603050405020304" pitchFamily="18" charset="0"/>
              </a:rPr>
              <a:t> </a:t>
            </a:r>
            <a:r>
              <a:rPr lang="vi-VN">
                <a:latin typeface="Times New Roman" panose="02020603050405020304" pitchFamily="18" charset="0"/>
                <a:ea typeface="Tahoma" panose="020B0604030504040204" pitchFamily="34" charset="0"/>
                <a:cs typeface="Times New Roman" panose="02020603050405020304" pitchFamily="18" charset="0"/>
              </a:rPr>
              <a:t>Xếp hạng, phần thưởng, chế độ chơi với AI</a:t>
            </a:r>
            <a:r>
              <a:rPr lang="en-US">
                <a:latin typeface="Times New Roman" panose="02020603050405020304" pitchFamily="18" charset="0"/>
                <a:ea typeface="Tahoma" panose="020B0604030504040204" pitchFamily="34" charset="0"/>
                <a:cs typeface="Times New Roman" panose="02020603050405020304" pitchFamily="18" charset="0"/>
              </a:rPr>
              <a:t> tốt hơn</a:t>
            </a:r>
            <a:r>
              <a:rPr lang="vi-VN">
                <a:latin typeface="Times New Roman" panose="02020603050405020304" pitchFamily="18" charset="0"/>
                <a:ea typeface="Tahoma" panose="020B0604030504040204" pitchFamily="34" charset="0"/>
                <a:cs typeface="Times New Roman" panose="02020603050405020304" pitchFamily="18" charset="0"/>
              </a:rPr>
              <a:t>.</a:t>
            </a:r>
            <a:endParaRPr lang="en-US">
              <a:latin typeface="Times New Roman" panose="02020603050405020304" pitchFamily="18" charset="0"/>
              <a:ea typeface="Tahoma" panose="020B0604030504040204" pitchFamily="34" charset="0"/>
              <a:cs typeface="Times New Roman" panose="02020603050405020304" pitchFamily="18" charset="0"/>
            </a:endParaRPr>
          </a:p>
          <a:p>
            <a:pPr algn="just">
              <a:lnSpc>
                <a:spcPct val="150000"/>
              </a:lnSpc>
              <a:spcBef>
                <a:spcPts val="600"/>
              </a:spcBef>
              <a:spcAft>
                <a:spcPts val="600"/>
              </a:spcAft>
            </a:pPr>
            <a:r>
              <a:rPr lang="en-US">
                <a:latin typeface="Times New Roman" panose="02020603050405020304" pitchFamily="18" charset="0"/>
                <a:ea typeface="Tahoma" panose="020B0604030504040204" pitchFamily="34" charset="0"/>
                <a:cs typeface="Times New Roman" panose="02020603050405020304" pitchFamily="18" charset="0"/>
              </a:rPr>
              <a:t>- </a:t>
            </a:r>
            <a:r>
              <a:rPr lang="vi-VN">
                <a:latin typeface="Times New Roman" panose="02020603050405020304" pitchFamily="18" charset="0"/>
                <a:ea typeface="Tahoma" panose="020B0604030504040204" pitchFamily="34" charset="0"/>
                <a:cs typeface="Times New Roman" panose="02020603050405020304" pitchFamily="18" charset="0"/>
              </a:rPr>
              <a:t>Tối ưu hiệu suất đa nền tảng.</a:t>
            </a:r>
          </a:p>
          <a:p>
            <a:pPr algn="just">
              <a:lnSpc>
                <a:spcPct val="150000"/>
              </a:lnSpc>
              <a:spcBef>
                <a:spcPts val="600"/>
              </a:spcBef>
              <a:spcAft>
                <a:spcPts val="600"/>
              </a:spcAft>
            </a:pPr>
            <a:r>
              <a:rPr lang="en-US">
                <a:latin typeface="Times New Roman" panose="02020603050405020304" pitchFamily="18" charset="0"/>
                <a:ea typeface="Tahoma" panose="020B0604030504040204" pitchFamily="34" charset="0"/>
                <a:cs typeface="Times New Roman" panose="02020603050405020304" pitchFamily="18" charset="0"/>
              </a:rPr>
              <a:t>- </a:t>
            </a:r>
            <a:r>
              <a:rPr lang="vi-VN">
                <a:latin typeface="Times New Roman" panose="02020603050405020304" pitchFamily="18" charset="0"/>
                <a:ea typeface="Tahoma" panose="020B0604030504040204" pitchFamily="34" charset="0"/>
                <a:cs typeface="Times New Roman" panose="02020603050405020304" pitchFamily="18" charset="0"/>
              </a:rPr>
              <a:t>Nâng cấp cơ sở dữ liệu:</a:t>
            </a:r>
          </a:p>
          <a:p>
            <a:pPr algn="just">
              <a:lnSpc>
                <a:spcPct val="150000"/>
              </a:lnSpc>
              <a:spcBef>
                <a:spcPts val="600"/>
              </a:spcBef>
              <a:spcAft>
                <a:spcPts val="600"/>
              </a:spcAft>
            </a:pPr>
            <a:r>
              <a:rPr lang="en-US">
                <a:latin typeface="Times New Roman" panose="02020603050405020304" pitchFamily="18" charset="0"/>
                <a:ea typeface="Tahoma" panose="020B0604030504040204" pitchFamily="34" charset="0"/>
                <a:cs typeface="Times New Roman" panose="02020603050405020304" pitchFamily="18" charset="0"/>
              </a:rPr>
              <a:t>- </a:t>
            </a:r>
            <a:r>
              <a:rPr lang="vi-VN">
                <a:latin typeface="Times New Roman" panose="02020603050405020304" pitchFamily="18" charset="0"/>
                <a:ea typeface="Tahoma" panose="020B0604030504040204" pitchFamily="34" charset="0"/>
                <a:cs typeface="Times New Roman" panose="02020603050405020304" pitchFamily="18" charset="0"/>
              </a:rPr>
              <a:t>Lưu lịch sử trận đấu, thống kê thành tích, tùy chỉnh bộ bài.</a:t>
            </a:r>
          </a:p>
          <a:p>
            <a:pPr algn="just">
              <a:lnSpc>
                <a:spcPct val="150000"/>
              </a:lnSpc>
              <a:spcBef>
                <a:spcPts val="600"/>
              </a:spcBef>
              <a:spcAft>
                <a:spcPts val="600"/>
              </a:spcAft>
            </a:pPr>
            <a:r>
              <a:rPr lang="en-US">
                <a:latin typeface="Times New Roman" panose="02020603050405020304" pitchFamily="18" charset="0"/>
                <a:ea typeface="Tahoma" panose="020B0604030504040204" pitchFamily="34" charset="0"/>
                <a:cs typeface="Times New Roman" panose="02020603050405020304" pitchFamily="18" charset="0"/>
              </a:rPr>
              <a:t>- </a:t>
            </a:r>
            <a:r>
              <a:rPr lang="vi-VN">
                <a:latin typeface="Times New Roman" panose="02020603050405020304" pitchFamily="18" charset="0"/>
                <a:ea typeface="Tahoma" panose="020B0604030504040204" pitchFamily="34" charset="0"/>
                <a:cs typeface="Times New Roman" panose="02020603050405020304" pitchFamily="18" charset="0"/>
              </a:rPr>
              <a:t>Cải thiện bảo mật và độ ổn định khi chơi mạng LAN/online.</a:t>
            </a:r>
          </a:p>
        </p:txBody>
      </p:sp>
      <p:pic>
        <p:nvPicPr>
          <p:cNvPr id="1026" name="Picture 2" descr="Top 10 công cụ AI viết bài tốt nhất 2024 - Công ty Tư vấn Quản lý OCD">
            <a:extLst>
              <a:ext uri="{FF2B5EF4-FFF2-40B4-BE49-F238E27FC236}">
                <a16:creationId xmlns:a16="http://schemas.microsoft.com/office/drawing/2014/main" id="{894F6246-41E5-160C-4756-5BFB878E65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2415" y="977920"/>
            <a:ext cx="4286430" cy="24510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PC vs. Messaging – which is faster? • Particular Software">
            <a:extLst>
              <a:ext uri="{FF2B5EF4-FFF2-40B4-BE49-F238E27FC236}">
                <a16:creationId xmlns:a16="http://schemas.microsoft.com/office/drawing/2014/main" id="{8C87A669-E593-9479-431A-3051BEE263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74891" y="3853633"/>
            <a:ext cx="3354777" cy="2224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4818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3" name="Freeform 3"/>
          <p:cNvSpPr/>
          <p:nvPr/>
        </p:nvSpPr>
        <p:spPr>
          <a:xfrm>
            <a:off x="159026" y="213488"/>
            <a:ext cx="11734799" cy="6431024"/>
          </a:xfrm>
          <a:custGeom>
            <a:avLst/>
            <a:gdLst/>
            <a:ahLst/>
            <a:cxnLst/>
            <a:rect l="l" t="t" r="r" b="b"/>
            <a:pathLst>
              <a:path w="13740307" h="6121286">
                <a:moveTo>
                  <a:pt x="0" y="0"/>
                </a:moveTo>
                <a:lnTo>
                  <a:pt x="13740308" y="0"/>
                </a:lnTo>
                <a:lnTo>
                  <a:pt x="13740308" y="6121286"/>
                </a:lnTo>
                <a:lnTo>
                  <a:pt x="0" y="6121286"/>
                </a:lnTo>
                <a:lnTo>
                  <a:pt x="0" y="0"/>
                </a:lnTo>
                <a:close/>
              </a:path>
            </a:pathLst>
          </a:custGeom>
          <a:blipFill>
            <a:blip r:embed="rId3"/>
            <a:stretch>
              <a:fillRect t="-8327" b="-41224"/>
            </a:stretch>
          </a:blipFill>
          <a:ln w="209550" cap="sq">
            <a:solidFill>
              <a:srgbClr val="D6D6D6"/>
            </a:solidFill>
            <a:prstDash val="solid"/>
            <a:miter/>
          </a:ln>
        </p:spPr>
        <p:txBody>
          <a:bodyPr/>
          <a:lstStyle/>
          <a:p>
            <a:endParaRPr lang="en-US" sz="1200"/>
          </a:p>
        </p:txBody>
      </p:sp>
      <p:pic>
        <p:nvPicPr>
          <p:cNvPr id="9" name="Picture 8" descr="A rectangular frame with green leaves&#10;&#10;Description automatically generated">
            <a:extLst>
              <a:ext uri="{FF2B5EF4-FFF2-40B4-BE49-F238E27FC236}">
                <a16:creationId xmlns:a16="http://schemas.microsoft.com/office/drawing/2014/main" id="{C3777172-5944-F427-B2DB-7DEFA120F0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039" y="303048"/>
            <a:ext cx="11492772" cy="6251904"/>
          </a:xfrm>
          <a:prstGeom prst="rect">
            <a:avLst/>
          </a:prstGeom>
        </p:spPr>
      </p:pic>
    </p:spTree>
    <p:extLst>
      <p:ext uri="{BB962C8B-B14F-4D97-AF65-F5344CB8AC3E}">
        <p14:creationId xmlns:p14="http://schemas.microsoft.com/office/powerpoint/2010/main" val="3359111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3" name="Freeform 3"/>
          <p:cNvSpPr/>
          <p:nvPr/>
        </p:nvSpPr>
        <p:spPr>
          <a:xfrm>
            <a:off x="228600" y="213488"/>
            <a:ext cx="11734799" cy="6431024"/>
          </a:xfrm>
          <a:custGeom>
            <a:avLst/>
            <a:gdLst/>
            <a:ahLst/>
            <a:cxnLst/>
            <a:rect l="l" t="t" r="r" b="b"/>
            <a:pathLst>
              <a:path w="13740307" h="6121286">
                <a:moveTo>
                  <a:pt x="0" y="0"/>
                </a:moveTo>
                <a:lnTo>
                  <a:pt x="13740308" y="0"/>
                </a:lnTo>
                <a:lnTo>
                  <a:pt x="13740308" y="6121286"/>
                </a:lnTo>
                <a:lnTo>
                  <a:pt x="0" y="6121286"/>
                </a:lnTo>
                <a:lnTo>
                  <a:pt x="0" y="0"/>
                </a:lnTo>
                <a:close/>
              </a:path>
            </a:pathLst>
          </a:custGeom>
          <a:blipFill>
            <a:blip r:embed="rId3"/>
            <a:stretch>
              <a:fillRect t="-8327" b="-41224"/>
            </a:stretch>
          </a:blipFill>
          <a:ln w="209550" cap="sq">
            <a:solidFill>
              <a:srgbClr val="D6D6D6"/>
            </a:solidFill>
            <a:prstDash val="solid"/>
            <a:miter/>
          </a:ln>
        </p:spPr>
        <p:txBody>
          <a:bodyPr/>
          <a:lstStyle/>
          <a:p>
            <a:endParaRPr lang="en-US" sz="1200"/>
          </a:p>
        </p:txBody>
      </p:sp>
      <p:sp>
        <p:nvSpPr>
          <p:cNvPr id="8" name="TextBox 6">
            <a:extLst>
              <a:ext uri="{FF2B5EF4-FFF2-40B4-BE49-F238E27FC236}">
                <a16:creationId xmlns:a16="http://schemas.microsoft.com/office/drawing/2014/main" id="{41A92CDC-80D8-92EF-F460-7948CDE0CD49}"/>
              </a:ext>
            </a:extLst>
          </p:cNvPr>
          <p:cNvSpPr txBox="1"/>
          <p:nvPr/>
        </p:nvSpPr>
        <p:spPr>
          <a:xfrm>
            <a:off x="947438" y="2172263"/>
            <a:ext cx="5148562" cy="2751010"/>
          </a:xfrm>
          <a:prstGeom prst="rect">
            <a:avLst/>
          </a:prstGeom>
        </p:spPr>
        <p:txBody>
          <a:bodyPr wrap="square" lIns="0" tIns="0" rIns="0" bIns="0" rtlCol="0" anchor="t">
            <a:spAutoFit/>
          </a:bodyPr>
          <a:lstStyle/>
          <a:p>
            <a:pPr algn="just">
              <a:lnSpc>
                <a:spcPct val="150000"/>
              </a:lnSpc>
              <a:spcBef>
                <a:spcPts val="600"/>
              </a:spcBef>
              <a:spcAft>
                <a:spcPts val="600"/>
              </a:spcAft>
            </a:pPr>
            <a:r>
              <a:rPr lang="en-US">
                <a:latin typeface="Times New Roman" panose="02020603050405020304" pitchFamily="18" charset="0"/>
                <a:ea typeface="Tahoma" panose="020B0604030504040204" pitchFamily="34" charset="0"/>
                <a:cs typeface="Times New Roman" panose="02020603050405020304" pitchFamily="18" charset="0"/>
              </a:rPr>
              <a:t>- </a:t>
            </a:r>
            <a:r>
              <a:rPr lang="vi-VN">
                <a:latin typeface="Times New Roman" panose="02020603050405020304" pitchFamily="18" charset="0"/>
                <a:ea typeface="Tahoma" panose="020B0604030504040204" pitchFamily="34" charset="0"/>
                <a:cs typeface="Times New Roman" panose="02020603050405020304" pitchFamily="18" charset="0"/>
              </a:rPr>
              <a:t>Thể loại: Chiến thuật theo lượt, sử dụng thẻ bài để tấn công, phòng thủ, tạo hiệu ứng.</a:t>
            </a:r>
            <a:endParaRPr lang="en-US">
              <a:latin typeface="Times New Roman" panose="02020603050405020304" pitchFamily="18" charset="0"/>
              <a:ea typeface="Tahoma" panose="020B0604030504040204" pitchFamily="34" charset="0"/>
              <a:cs typeface="Times New Roman" panose="02020603050405020304" pitchFamily="18" charset="0"/>
            </a:endParaRPr>
          </a:p>
          <a:p>
            <a:pPr algn="just">
              <a:lnSpc>
                <a:spcPct val="150000"/>
              </a:lnSpc>
              <a:spcBef>
                <a:spcPts val="600"/>
              </a:spcBef>
              <a:spcAft>
                <a:spcPts val="600"/>
              </a:spcAft>
            </a:pPr>
            <a:r>
              <a:rPr lang="en-US">
                <a:latin typeface="Times New Roman" panose="02020603050405020304" pitchFamily="18" charset="0"/>
                <a:ea typeface="Tahoma" panose="020B0604030504040204" pitchFamily="34" charset="0"/>
                <a:cs typeface="Times New Roman" panose="02020603050405020304" pitchFamily="18" charset="0"/>
              </a:rPr>
              <a:t>- </a:t>
            </a:r>
            <a:r>
              <a:rPr lang="vi-VN">
                <a:latin typeface="Times New Roman" panose="02020603050405020304" pitchFamily="18" charset="0"/>
                <a:ea typeface="Tahoma" panose="020B0604030504040204" pitchFamily="34" charset="0"/>
                <a:cs typeface="Times New Roman" panose="02020603050405020304" pitchFamily="18" charset="0"/>
              </a:rPr>
              <a:t>Thành phần chính:</a:t>
            </a:r>
            <a:r>
              <a:rPr lang="en-US">
                <a:latin typeface="Times New Roman" panose="02020603050405020304" pitchFamily="18" charset="0"/>
                <a:ea typeface="Tahoma" panose="020B0604030504040204" pitchFamily="34" charset="0"/>
                <a:cs typeface="Times New Roman" panose="02020603050405020304" pitchFamily="18" charset="0"/>
              </a:rPr>
              <a:t> </a:t>
            </a:r>
            <a:r>
              <a:rPr lang="vi-VN">
                <a:latin typeface="Times New Roman" panose="02020603050405020304" pitchFamily="18" charset="0"/>
                <a:ea typeface="Tahoma" panose="020B0604030504040204" pitchFamily="34" charset="0"/>
                <a:cs typeface="Times New Roman" panose="02020603050405020304" pitchFamily="18" charset="0"/>
              </a:rPr>
              <a:t>Người chơi, thẻ bài, bộ bài, tay bài, khu vực triển khai.</a:t>
            </a:r>
          </a:p>
          <a:p>
            <a:pPr algn="just">
              <a:lnSpc>
                <a:spcPct val="150000"/>
              </a:lnSpc>
              <a:spcBef>
                <a:spcPts val="600"/>
              </a:spcBef>
              <a:spcAft>
                <a:spcPts val="600"/>
              </a:spcAft>
            </a:pPr>
            <a:r>
              <a:rPr lang="en-US">
                <a:latin typeface="Times New Roman" panose="02020603050405020304" pitchFamily="18" charset="0"/>
                <a:ea typeface="Tahoma" panose="020B0604030504040204" pitchFamily="34" charset="0"/>
                <a:cs typeface="Times New Roman" panose="02020603050405020304" pitchFamily="18" charset="0"/>
              </a:rPr>
              <a:t>- </a:t>
            </a:r>
            <a:r>
              <a:rPr lang="vi-VN">
                <a:latin typeface="Times New Roman" panose="02020603050405020304" pitchFamily="18" charset="0"/>
                <a:ea typeface="Tahoma" panose="020B0604030504040204" pitchFamily="34" charset="0"/>
                <a:cs typeface="Times New Roman" panose="02020603050405020304" pitchFamily="18" charset="0"/>
              </a:rPr>
              <a:t>Mục tiêu: Giảm điểm sinh mệnh đối thủ về 0 để giành chiến thắng.</a:t>
            </a:r>
          </a:p>
        </p:txBody>
      </p:sp>
      <p:sp>
        <p:nvSpPr>
          <p:cNvPr id="4" name="Rectangle: Single Corner Snipped 3">
            <a:extLst>
              <a:ext uri="{FF2B5EF4-FFF2-40B4-BE49-F238E27FC236}">
                <a16:creationId xmlns:a16="http://schemas.microsoft.com/office/drawing/2014/main" id="{83EA2681-93C8-C7ED-3BCE-3C0DCCD2918C}"/>
              </a:ext>
            </a:extLst>
          </p:cNvPr>
          <p:cNvSpPr/>
          <p:nvPr/>
        </p:nvSpPr>
        <p:spPr>
          <a:xfrm>
            <a:off x="367100" y="548307"/>
            <a:ext cx="854766" cy="447261"/>
          </a:xfrm>
          <a:prstGeom prst="snip1Rect">
            <a:avLst/>
          </a:prstGeom>
          <a:solidFill>
            <a:srgbClr val="60A5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bg1"/>
                </a:solidFill>
                <a:latin typeface="Times New Roman" panose="02020603050405020304" pitchFamily="18" charset="0"/>
                <a:cs typeface="Times New Roman" panose="02020603050405020304" pitchFamily="18" charset="0"/>
              </a:rPr>
              <a:t>1</a:t>
            </a:r>
          </a:p>
        </p:txBody>
      </p:sp>
      <p:sp>
        <p:nvSpPr>
          <p:cNvPr id="5" name="TextBox 4">
            <a:extLst>
              <a:ext uri="{FF2B5EF4-FFF2-40B4-BE49-F238E27FC236}">
                <a16:creationId xmlns:a16="http://schemas.microsoft.com/office/drawing/2014/main" id="{99B48B84-CB8E-6036-557C-81FBB9D31F34}"/>
              </a:ext>
            </a:extLst>
          </p:cNvPr>
          <p:cNvSpPr txBox="1"/>
          <p:nvPr/>
        </p:nvSpPr>
        <p:spPr>
          <a:xfrm>
            <a:off x="1221866" y="542696"/>
            <a:ext cx="10205468" cy="513730"/>
          </a:xfrm>
          <a:prstGeom prst="rect">
            <a:avLst/>
          </a:prstGeom>
          <a:noFill/>
        </p:spPr>
        <p:txBody>
          <a:bodyPr wrap="square" rtlCol="0">
            <a:spAutoFit/>
          </a:bodyPr>
          <a:lstStyle/>
          <a:p>
            <a:pPr>
              <a:lnSpc>
                <a:spcPct val="120000"/>
              </a:lnSpc>
              <a:spcBef>
                <a:spcPts val="1200"/>
              </a:spcBef>
              <a:spcAft>
                <a:spcPts val="1200"/>
              </a:spcAft>
            </a:pPr>
            <a:r>
              <a:rPr lang="en-US" sz="2500" b="1" kern="100">
                <a:effectLst/>
                <a:latin typeface="Times New Roman" panose="02020603050405020304" pitchFamily="18" charset="0"/>
                <a:ea typeface="Times New Roman" panose="02020603050405020304" pitchFamily="18" charset="0"/>
                <a:cs typeface="Times New Roman" panose="02020603050405020304" pitchFamily="18" charset="0"/>
              </a:rPr>
              <a:t>GIỚI THIỆU TỔNG QUAN </a:t>
            </a:r>
            <a:r>
              <a:rPr lang="en-US" sz="2500" b="1" kern="100">
                <a:latin typeface="Times New Roman" panose="02020603050405020304" pitchFamily="18" charset="0"/>
                <a:ea typeface="Times New Roman" panose="02020603050405020304" pitchFamily="18" charset="0"/>
                <a:cs typeface="Times New Roman" panose="02020603050405020304" pitchFamily="18" charset="0"/>
              </a:rPr>
              <a:t>TRÒ CHƠI THẺ BÀI</a:t>
            </a:r>
            <a:endParaRPr lang="en-US" sz="2500" b="1" kern="10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7" name="Picture 6" descr="Crooz, Inc. Launches Trading Card Battle Game &quot;Card King: Dragon Wars&quot;">
            <a:extLst>
              <a:ext uri="{FF2B5EF4-FFF2-40B4-BE49-F238E27FC236}">
                <a16:creationId xmlns:a16="http://schemas.microsoft.com/office/drawing/2014/main" id="{4D573B2C-93C4-43BC-1AEA-BAD8241FC4D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94855" y="4008594"/>
            <a:ext cx="3869690" cy="2176439"/>
          </a:xfrm>
          <a:prstGeom prst="rect">
            <a:avLst/>
          </a:prstGeom>
          <a:noFill/>
          <a:ln>
            <a:noFill/>
          </a:ln>
        </p:spPr>
      </p:pic>
      <p:sp>
        <p:nvSpPr>
          <p:cNvPr id="9" name="TextBox 6">
            <a:extLst>
              <a:ext uri="{FF2B5EF4-FFF2-40B4-BE49-F238E27FC236}">
                <a16:creationId xmlns:a16="http://schemas.microsoft.com/office/drawing/2014/main" id="{0053ECF6-683C-0652-BC5A-BD2303D41CF9}"/>
              </a:ext>
            </a:extLst>
          </p:cNvPr>
          <p:cNvSpPr txBox="1"/>
          <p:nvPr/>
        </p:nvSpPr>
        <p:spPr>
          <a:xfrm>
            <a:off x="947439" y="1509619"/>
            <a:ext cx="6147416" cy="406330"/>
          </a:xfrm>
          <a:prstGeom prst="rect">
            <a:avLst/>
          </a:prstGeom>
        </p:spPr>
        <p:txBody>
          <a:bodyPr wrap="square" lIns="0" tIns="0" rIns="0" bIns="0" rtlCol="0" anchor="t">
            <a:spAutoFit/>
          </a:bodyPr>
          <a:lstStyle/>
          <a:p>
            <a:pPr>
              <a:lnSpc>
                <a:spcPct val="150000"/>
              </a:lnSpc>
              <a:spcBef>
                <a:spcPts val="600"/>
              </a:spcBef>
              <a:spcAft>
                <a:spcPts val="600"/>
              </a:spcAft>
            </a:pPr>
            <a:r>
              <a:rPr lang="en-US" sz="2000" b="1">
                <a:latin typeface="Times New Roman" panose="02020603050405020304" pitchFamily="18" charset="0"/>
                <a:cs typeface="Times New Roman" panose="02020603050405020304" pitchFamily="18" charset="0"/>
              </a:rPr>
              <a:t>1.1 Tìm hiểu bài toán</a:t>
            </a:r>
          </a:p>
        </p:txBody>
      </p:sp>
      <p:pic>
        <p:nvPicPr>
          <p:cNvPr id="10" name="Picture 9" descr="Huyền Thoại Runeterra: Tất cả những gì cần biết về game thẻ bài mới của  Riot Games">
            <a:extLst>
              <a:ext uri="{FF2B5EF4-FFF2-40B4-BE49-F238E27FC236}">
                <a16:creationId xmlns:a16="http://schemas.microsoft.com/office/drawing/2014/main" id="{1FA4E590-14C6-E57C-2806-B74816C2377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094854" y="1385634"/>
            <a:ext cx="3869690" cy="2302602"/>
          </a:xfrm>
          <a:prstGeom prst="rect">
            <a:avLst/>
          </a:prstGeom>
          <a:noFill/>
          <a:ln>
            <a:noFill/>
          </a:ln>
        </p:spPr>
      </p:pic>
    </p:spTree>
    <p:extLst>
      <p:ext uri="{BB962C8B-B14F-4D97-AF65-F5344CB8AC3E}">
        <p14:creationId xmlns:p14="http://schemas.microsoft.com/office/powerpoint/2010/main" val="32498377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3" name="Freeform 3"/>
          <p:cNvSpPr/>
          <p:nvPr/>
        </p:nvSpPr>
        <p:spPr>
          <a:xfrm>
            <a:off x="228600" y="213488"/>
            <a:ext cx="11734799" cy="6431024"/>
          </a:xfrm>
          <a:custGeom>
            <a:avLst/>
            <a:gdLst/>
            <a:ahLst/>
            <a:cxnLst/>
            <a:rect l="l" t="t" r="r" b="b"/>
            <a:pathLst>
              <a:path w="13740307" h="6121286">
                <a:moveTo>
                  <a:pt x="0" y="0"/>
                </a:moveTo>
                <a:lnTo>
                  <a:pt x="13740308" y="0"/>
                </a:lnTo>
                <a:lnTo>
                  <a:pt x="13740308" y="6121286"/>
                </a:lnTo>
                <a:lnTo>
                  <a:pt x="0" y="6121286"/>
                </a:lnTo>
                <a:lnTo>
                  <a:pt x="0" y="0"/>
                </a:lnTo>
                <a:close/>
              </a:path>
            </a:pathLst>
          </a:custGeom>
          <a:blipFill>
            <a:blip r:embed="rId3"/>
            <a:stretch>
              <a:fillRect t="-8327" b="-41224"/>
            </a:stretch>
          </a:blipFill>
          <a:ln w="209550" cap="sq">
            <a:solidFill>
              <a:srgbClr val="D6D6D6"/>
            </a:solidFill>
            <a:prstDash val="solid"/>
            <a:miter/>
          </a:ln>
        </p:spPr>
        <p:txBody>
          <a:bodyPr/>
          <a:lstStyle/>
          <a:p>
            <a:endParaRPr lang="en-US" sz="1200"/>
          </a:p>
        </p:txBody>
      </p:sp>
      <p:sp>
        <p:nvSpPr>
          <p:cNvPr id="8" name="TextBox 6">
            <a:extLst>
              <a:ext uri="{FF2B5EF4-FFF2-40B4-BE49-F238E27FC236}">
                <a16:creationId xmlns:a16="http://schemas.microsoft.com/office/drawing/2014/main" id="{41A92CDC-80D8-92EF-F460-7948CDE0CD49}"/>
              </a:ext>
            </a:extLst>
          </p:cNvPr>
          <p:cNvSpPr txBox="1"/>
          <p:nvPr/>
        </p:nvSpPr>
        <p:spPr>
          <a:xfrm>
            <a:off x="947437" y="2111183"/>
            <a:ext cx="4875393" cy="3539430"/>
          </a:xfrm>
          <a:prstGeom prst="rect">
            <a:avLst/>
          </a:prstGeom>
        </p:spPr>
        <p:txBody>
          <a:bodyPr wrap="square" lIns="0" tIns="0" rIns="0" bIns="0" rtlCol="0" anchor="t">
            <a:spAutoFit/>
          </a:bodyPr>
          <a:lstStyle/>
          <a:p>
            <a:pPr algn="just">
              <a:spcBef>
                <a:spcPts val="600"/>
              </a:spcBef>
              <a:spcAft>
                <a:spcPts val="600"/>
              </a:spcAft>
            </a:pPr>
            <a:r>
              <a:rPr lang="en-US">
                <a:latin typeface="Times New Roman" panose="02020603050405020304" pitchFamily="18" charset="0"/>
                <a:ea typeface="Tahoma" panose="020B0604030504040204" pitchFamily="34" charset="0"/>
                <a:cs typeface="Times New Roman" panose="02020603050405020304" pitchFamily="18" charset="0"/>
              </a:rPr>
              <a:t>- </a:t>
            </a:r>
            <a:r>
              <a:rPr lang="vi-VN">
                <a:latin typeface="Times New Roman" panose="02020603050405020304" pitchFamily="18" charset="0"/>
                <a:ea typeface="Tahoma" panose="020B0604030504040204" pitchFamily="34" charset="0"/>
                <a:cs typeface="Times New Roman" panose="02020603050405020304" pitchFamily="18" charset="0"/>
              </a:rPr>
              <a:t>Đăng nhập &amp; chọn tên người chơi</a:t>
            </a:r>
            <a:r>
              <a:rPr lang="en-US">
                <a:latin typeface="Times New Roman" panose="02020603050405020304" pitchFamily="18" charset="0"/>
                <a:ea typeface="Tahoma" panose="020B0604030504040204" pitchFamily="34" charset="0"/>
                <a:cs typeface="Times New Roman" panose="02020603050405020304" pitchFamily="18" charset="0"/>
              </a:rPr>
              <a:t>.</a:t>
            </a:r>
            <a:endParaRPr lang="vi-VN">
              <a:latin typeface="Times New Roman" panose="02020603050405020304" pitchFamily="18" charset="0"/>
              <a:ea typeface="Tahoma" panose="020B0604030504040204" pitchFamily="34" charset="0"/>
              <a:cs typeface="Times New Roman" panose="02020603050405020304" pitchFamily="18" charset="0"/>
            </a:endParaRPr>
          </a:p>
          <a:p>
            <a:pPr algn="just">
              <a:spcBef>
                <a:spcPts val="600"/>
              </a:spcBef>
              <a:spcAft>
                <a:spcPts val="600"/>
              </a:spcAft>
            </a:pPr>
            <a:r>
              <a:rPr lang="en-US">
                <a:latin typeface="Times New Roman" panose="02020603050405020304" pitchFamily="18" charset="0"/>
                <a:ea typeface="Tahoma" panose="020B0604030504040204" pitchFamily="34" charset="0"/>
                <a:cs typeface="Times New Roman" panose="02020603050405020304" pitchFamily="18" charset="0"/>
              </a:rPr>
              <a:t>- </a:t>
            </a:r>
            <a:r>
              <a:rPr lang="vi-VN">
                <a:latin typeface="Times New Roman" panose="02020603050405020304" pitchFamily="18" charset="0"/>
                <a:ea typeface="Tahoma" panose="020B0604030504040204" pitchFamily="34" charset="0"/>
                <a:cs typeface="Times New Roman" panose="02020603050405020304" pitchFamily="18" charset="0"/>
              </a:rPr>
              <a:t>Xây dựng bộ bài cá nhân từ danh sách thẻ có sẵn</a:t>
            </a:r>
            <a:r>
              <a:rPr lang="en-US">
                <a:latin typeface="Times New Roman" panose="02020603050405020304" pitchFamily="18" charset="0"/>
                <a:ea typeface="Tahoma" panose="020B0604030504040204" pitchFamily="34" charset="0"/>
                <a:cs typeface="Times New Roman" panose="02020603050405020304" pitchFamily="18" charset="0"/>
              </a:rPr>
              <a:t>.</a:t>
            </a:r>
            <a:endParaRPr lang="vi-VN">
              <a:latin typeface="Times New Roman" panose="02020603050405020304" pitchFamily="18" charset="0"/>
              <a:ea typeface="Tahoma" panose="020B0604030504040204" pitchFamily="34" charset="0"/>
              <a:cs typeface="Times New Roman" panose="02020603050405020304" pitchFamily="18" charset="0"/>
            </a:endParaRPr>
          </a:p>
          <a:p>
            <a:pPr algn="just">
              <a:spcBef>
                <a:spcPts val="600"/>
              </a:spcBef>
              <a:spcAft>
                <a:spcPts val="600"/>
              </a:spcAft>
            </a:pPr>
            <a:r>
              <a:rPr lang="en-US">
                <a:latin typeface="Times New Roman" panose="02020603050405020304" pitchFamily="18" charset="0"/>
                <a:ea typeface="Tahoma" panose="020B0604030504040204" pitchFamily="34" charset="0"/>
                <a:cs typeface="Times New Roman" panose="02020603050405020304" pitchFamily="18" charset="0"/>
              </a:rPr>
              <a:t>- </a:t>
            </a:r>
            <a:r>
              <a:rPr lang="vi-VN">
                <a:latin typeface="Times New Roman" panose="02020603050405020304" pitchFamily="18" charset="0"/>
                <a:ea typeface="Tahoma" panose="020B0604030504040204" pitchFamily="34" charset="0"/>
                <a:cs typeface="Times New Roman" panose="02020603050405020304" pitchFamily="18" charset="0"/>
              </a:rPr>
              <a:t>Rút bài, triển khai thẻ, tấn công, phòng thủ, kích hoạt hiệu ứng</a:t>
            </a:r>
            <a:r>
              <a:rPr lang="en-US">
                <a:latin typeface="Times New Roman" panose="02020603050405020304" pitchFamily="18" charset="0"/>
                <a:ea typeface="Tahoma" panose="020B0604030504040204" pitchFamily="34" charset="0"/>
                <a:cs typeface="Times New Roman" panose="02020603050405020304" pitchFamily="18" charset="0"/>
              </a:rPr>
              <a:t>.</a:t>
            </a:r>
            <a:endParaRPr lang="vi-VN">
              <a:latin typeface="Times New Roman" panose="02020603050405020304" pitchFamily="18" charset="0"/>
              <a:ea typeface="Tahoma" panose="020B0604030504040204" pitchFamily="34" charset="0"/>
              <a:cs typeface="Times New Roman" panose="02020603050405020304" pitchFamily="18" charset="0"/>
            </a:endParaRPr>
          </a:p>
          <a:p>
            <a:pPr algn="just">
              <a:spcBef>
                <a:spcPts val="600"/>
              </a:spcBef>
              <a:spcAft>
                <a:spcPts val="600"/>
              </a:spcAft>
            </a:pPr>
            <a:r>
              <a:rPr lang="en-US">
                <a:latin typeface="Times New Roman" panose="02020603050405020304" pitchFamily="18" charset="0"/>
                <a:ea typeface="Tahoma" panose="020B0604030504040204" pitchFamily="34" charset="0"/>
                <a:cs typeface="Times New Roman" panose="02020603050405020304" pitchFamily="18" charset="0"/>
              </a:rPr>
              <a:t>- </a:t>
            </a:r>
            <a:r>
              <a:rPr lang="vi-VN">
                <a:latin typeface="Times New Roman" panose="02020603050405020304" pitchFamily="18" charset="0"/>
                <a:ea typeface="Tahoma" panose="020B0604030504040204" pitchFamily="34" charset="0"/>
                <a:cs typeface="Times New Roman" panose="02020603050405020304" pitchFamily="18" charset="0"/>
              </a:rPr>
              <a:t>Quản lý lượt chơi, tính sát thương, điểm sinh mệnh, điều kiện thắng</a:t>
            </a:r>
            <a:r>
              <a:rPr lang="en-US">
                <a:latin typeface="Times New Roman" panose="02020603050405020304" pitchFamily="18" charset="0"/>
                <a:ea typeface="Tahoma" panose="020B0604030504040204" pitchFamily="34" charset="0"/>
                <a:cs typeface="Times New Roman" panose="02020603050405020304" pitchFamily="18" charset="0"/>
              </a:rPr>
              <a:t>..</a:t>
            </a:r>
            <a:endParaRPr lang="vi-VN">
              <a:latin typeface="Times New Roman" panose="02020603050405020304" pitchFamily="18" charset="0"/>
              <a:ea typeface="Tahoma" panose="020B0604030504040204" pitchFamily="34" charset="0"/>
              <a:cs typeface="Times New Roman" panose="02020603050405020304" pitchFamily="18" charset="0"/>
            </a:endParaRPr>
          </a:p>
          <a:p>
            <a:pPr algn="just">
              <a:spcBef>
                <a:spcPts val="600"/>
              </a:spcBef>
              <a:spcAft>
                <a:spcPts val="600"/>
              </a:spcAft>
            </a:pPr>
            <a:r>
              <a:rPr lang="en-US">
                <a:latin typeface="Times New Roman" panose="02020603050405020304" pitchFamily="18" charset="0"/>
                <a:ea typeface="Tahoma" panose="020B0604030504040204" pitchFamily="34" charset="0"/>
                <a:cs typeface="Times New Roman" panose="02020603050405020304" pitchFamily="18" charset="0"/>
              </a:rPr>
              <a:t>- </a:t>
            </a:r>
            <a:r>
              <a:rPr lang="vi-VN">
                <a:latin typeface="Times New Roman" panose="02020603050405020304" pitchFamily="18" charset="0"/>
                <a:ea typeface="Tahoma" panose="020B0604030504040204" pitchFamily="34" charset="0"/>
                <a:cs typeface="Times New Roman" panose="02020603050405020304" pitchFamily="18" charset="0"/>
              </a:rPr>
              <a:t>Hỗ trợ kéo thả thẻ bài, hiệu ứng trực quan, kiểm tra va chạm</a:t>
            </a:r>
            <a:r>
              <a:rPr lang="en-US">
                <a:latin typeface="Times New Roman" panose="02020603050405020304" pitchFamily="18" charset="0"/>
                <a:ea typeface="Tahoma" panose="020B0604030504040204" pitchFamily="34" charset="0"/>
                <a:cs typeface="Times New Roman" panose="02020603050405020304" pitchFamily="18" charset="0"/>
              </a:rPr>
              <a:t>.</a:t>
            </a:r>
            <a:endParaRPr lang="vi-VN">
              <a:latin typeface="Times New Roman" panose="02020603050405020304" pitchFamily="18" charset="0"/>
              <a:ea typeface="Tahoma" panose="020B0604030504040204" pitchFamily="34" charset="0"/>
              <a:cs typeface="Times New Roman" panose="02020603050405020304" pitchFamily="18" charset="0"/>
            </a:endParaRPr>
          </a:p>
          <a:p>
            <a:pPr algn="just">
              <a:spcBef>
                <a:spcPts val="600"/>
              </a:spcBef>
              <a:spcAft>
                <a:spcPts val="600"/>
              </a:spcAft>
            </a:pPr>
            <a:r>
              <a:rPr lang="en-US">
                <a:latin typeface="Times New Roman" panose="02020603050405020304" pitchFamily="18" charset="0"/>
                <a:ea typeface="Tahoma" panose="020B0604030504040204" pitchFamily="34" charset="0"/>
                <a:cs typeface="Times New Roman" panose="02020603050405020304" pitchFamily="18" charset="0"/>
              </a:rPr>
              <a:t>- </a:t>
            </a:r>
            <a:r>
              <a:rPr lang="vi-VN">
                <a:latin typeface="Times New Roman" panose="02020603050405020304" pitchFamily="18" charset="0"/>
                <a:ea typeface="Tahoma" panose="020B0604030504040204" pitchFamily="34" charset="0"/>
                <a:cs typeface="Times New Roman" panose="02020603050405020304" pitchFamily="18" charset="0"/>
              </a:rPr>
              <a:t>Đấu mạng LAN/Radmin với đồng bộ thời gian thực (RPC)</a:t>
            </a:r>
            <a:r>
              <a:rPr lang="en-US">
                <a:latin typeface="Times New Roman" panose="02020603050405020304" pitchFamily="18" charset="0"/>
                <a:ea typeface="Tahoma" panose="020B0604030504040204" pitchFamily="34" charset="0"/>
                <a:cs typeface="Times New Roman" panose="02020603050405020304" pitchFamily="18" charset="0"/>
              </a:rPr>
              <a:t>.</a:t>
            </a:r>
            <a:endParaRPr lang="vi-VN">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Rectangle: Single Corner Snipped 3">
            <a:extLst>
              <a:ext uri="{FF2B5EF4-FFF2-40B4-BE49-F238E27FC236}">
                <a16:creationId xmlns:a16="http://schemas.microsoft.com/office/drawing/2014/main" id="{83EA2681-93C8-C7ED-3BCE-3C0DCCD2918C}"/>
              </a:ext>
            </a:extLst>
          </p:cNvPr>
          <p:cNvSpPr/>
          <p:nvPr/>
        </p:nvSpPr>
        <p:spPr>
          <a:xfrm>
            <a:off x="367100" y="548307"/>
            <a:ext cx="854766" cy="447261"/>
          </a:xfrm>
          <a:prstGeom prst="snip1Rect">
            <a:avLst/>
          </a:prstGeom>
          <a:solidFill>
            <a:srgbClr val="60A5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bg1"/>
                </a:solidFill>
                <a:latin typeface="Times New Roman" panose="02020603050405020304" pitchFamily="18" charset="0"/>
                <a:cs typeface="Times New Roman" panose="02020603050405020304" pitchFamily="18" charset="0"/>
              </a:rPr>
              <a:t>1</a:t>
            </a:r>
          </a:p>
        </p:txBody>
      </p:sp>
      <p:sp>
        <p:nvSpPr>
          <p:cNvPr id="5" name="TextBox 4">
            <a:extLst>
              <a:ext uri="{FF2B5EF4-FFF2-40B4-BE49-F238E27FC236}">
                <a16:creationId xmlns:a16="http://schemas.microsoft.com/office/drawing/2014/main" id="{99B48B84-CB8E-6036-557C-81FBB9D31F34}"/>
              </a:ext>
            </a:extLst>
          </p:cNvPr>
          <p:cNvSpPr txBox="1"/>
          <p:nvPr/>
        </p:nvSpPr>
        <p:spPr>
          <a:xfrm>
            <a:off x="1221866" y="542696"/>
            <a:ext cx="10205468" cy="513730"/>
          </a:xfrm>
          <a:prstGeom prst="rect">
            <a:avLst/>
          </a:prstGeom>
          <a:noFill/>
        </p:spPr>
        <p:txBody>
          <a:bodyPr wrap="square" rtlCol="0">
            <a:spAutoFit/>
          </a:bodyPr>
          <a:lstStyle/>
          <a:p>
            <a:pPr>
              <a:lnSpc>
                <a:spcPct val="120000"/>
              </a:lnSpc>
              <a:spcBef>
                <a:spcPts val="1200"/>
              </a:spcBef>
              <a:spcAft>
                <a:spcPts val="1200"/>
              </a:spcAft>
            </a:pPr>
            <a:r>
              <a:rPr lang="en-US" sz="2500" b="1" kern="100">
                <a:effectLst/>
                <a:latin typeface="Times New Roman" panose="02020603050405020304" pitchFamily="18" charset="0"/>
                <a:ea typeface="Times New Roman" panose="02020603050405020304" pitchFamily="18" charset="0"/>
                <a:cs typeface="Times New Roman" panose="02020603050405020304" pitchFamily="18" charset="0"/>
              </a:rPr>
              <a:t>GIỚI THIỆU TỔNG QUAN </a:t>
            </a:r>
            <a:r>
              <a:rPr lang="en-US" sz="2500" b="1" kern="100">
                <a:latin typeface="Times New Roman" panose="02020603050405020304" pitchFamily="18" charset="0"/>
                <a:ea typeface="Times New Roman" panose="02020603050405020304" pitchFamily="18" charset="0"/>
                <a:cs typeface="Times New Roman" panose="02020603050405020304" pitchFamily="18" charset="0"/>
              </a:rPr>
              <a:t>TRÒ CHƠI THẺ BÀI</a:t>
            </a:r>
            <a:endParaRPr lang="en-US" sz="2500" b="1" kern="10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9" name="TextBox 6">
            <a:extLst>
              <a:ext uri="{FF2B5EF4-FFF2-40B4-BE49-F238E27FC236}">
                <a16:creationId xmlns:a16="http://schemas.microsoft.com/office/drawing/2014/main" id="{0053ECF6-683C-0652-BC5A-BD2303D41CF9}"/>
              </a:ext>
            </a:extLst>
          </p:cNvPr>
          <p:cNvSpPr txBox="1"/>
          <p:nvPr/>
        </p:nvSpPr>
        <p:spPr>
          <a:xfrm>
            <a:off x="947439" y="1424879"/>
            <a:ext cx="6147416" cy="406330"/>
          </a:xfrm>
          <a:prstGeom prst="rect">
            <a:avLst/>
          </a:prstGeom>
        </p:spPr>
        <p:txBody>
          <a:bodyPr wrap="square" lIns="0" tIns="0" rIns="0" bIns="0" rtlCol="0" anchor="t">
            <a:spAutoFit/>
          </a:bodyPr>
          <a:lstStyle/>
          <a:p>
            <a:pPr>
              <a:lnSpc>
                <a:spcPct val="150000"/>
              </a:lnSpc>
              <a:spcBef>
                <a:spcPts val="600"/>
              </a:spcBef>
              <a:spcAft>
                <a:spcPts val="600"/>
              </a:spcAft>
            </a:pPr>
            <a:r>
              <a:rPr lang="en-US" sz="2000" b="1">
                <a:latin typeface="Times New Roman" panose="02020603050405020304" pitchFamily="18" charset="0"/>
                <a:cs typeface="Times New Roman" panose="02020603050405020304" pitchFamily="18" charset="0"/>
              </a:rPr>
              <a:t>1.2 Yêu cầu chức năng</a:t>
            </a:r>
          </a:p>
        </p:txBody>
      </p:sp>
      <p:pic>
        <p:nvPicPr>
          <p:cNvPr id="11" name="Picture 10" descr="Multiplayer in Godot 4.0: On servers, RSETs and state updates – Godot Engine">
            <a:extLst>
              <a:ext uri="{FF2B5EF4-FFF2-40B4-BE49-F238E27FC236}">
                <a16:creationId xmlns:a16="http://schemas.microsoft.com/office/drawing/2014/main" id="{B6DD9588-5C69-4509-533C-73EC7E54AF5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23455" y="1269914"/>
            <a:ext cx="3522872" cy="2388873"/>
          </a:xfrm>
          <a:prstGeom prst="rect">
            <a:avLst/>
          </a:prstGeom>
          <a:noFill/>
          <a:ln>
            <a:noFill/>
          </a:ln>
        </p:spPr>
      </p:pic>
      <p:pic>
        <p:nvPicPr>
          <p:cNvPr id="12" name="Picture 11">
            <a:extLst>
              <a:ext uri="{FF2B5EF4-FFF2-40B4-BE49-F238E27FC236}">
                <a16:creationId xmlns:a16="http://schemas.microsoft.com/office/drawing/2014/main" id="{4B0B70FE-0E0C-532C-0DB3-1B7FAF9E62A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20914" y="3765495"/>
            <a:ext cx="3927954" cy="2618449"/>
          </a:xfrm>
          <a:prstGeom prst="rect">
            <a:avLst/>
          </a:prstGeom>
          <a:noFill/>
          <a:ln>
            <a:solidFill>
              <a:schemeClr val="tx1"/>
            </a:solidFill>
          </a:ln>
        </p:spPr>
      </p:pic>
    </p:spTree>
    <p:extLst>
      <p:ext uri="{BB962C8B-B14F-4D97-AF65-F5344CB8AC3E}">
        <p14:creationId xmlns:p14="http://schemas.microsoft.com/office/powerpoint/2010/main" val="32359336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722D16-04E7-635A-C230-E697820A6FC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EF9559B-6D80-D290-FA03-CF78761A29D1}"/>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3" name="Freeform 3">
            <a:extLst>
              <a:ext uri="{FF2B5EF4-FFF2-40B4-BE49-F238E27FC236}">
                <a16:creationId xmlns:a16="http://schemas.microsoft.com/office/drawing/2014/main" id="{C5D84528-68BE-140B-56C1-C8B4442D8079}"/>
              </a:ext>
            </a:extLst>
          </p:cNvPr>
          <p:cNvSpPr/>
          <p:nvPr/>
        </p:nvSpPr>
        <p:spPr>
          <a:xfrm>
            <a:off x="228600" y="213488"/>
            <a:ext cx="11734799" cy="6431024"/>
          </a:xfrm>
          <a:custGeom>
            <a:avLst/>
            <a:gdLst/>
            <a:ahLst/>
            <a:cxnLst/>
            <a:rect l="l" t="t" r="r" b="b"/>
            <a:pathLst>
              <a:path w="13740307" h="6121286">
                <a:moveTo>
                  <a:pt x="0" y="0"/>
                </a:moveTo>
                <a:lnTo>
                  <a:pt x="13740308" y="0"/>
                </a:lnTo>
                <a:lnTo>
                  <a:pt x="13740308" y="6121286"/>
                </a:lnTo>
                <a:lnTo>
                  <a:pt x="0" y="6121286"/>
                </a:lnTo>
                <a:lnTo>
                  <a:pt x="0" y="0"/>
                </a:lnTo>
                <a:close/>
              </a:path>
            </a:pathLst>
          </a:custGeom>
          <a:blipFill>
            <a:blip r:embed="rId3"/>
            <a:stretch>
              <a:fillRect t="-8327" b="-41224"/>
            </a:stretch>
          </a:blipFill>
          <a:ln w="209550" cap="sq">
            <a:solidFill>
              <a:srgbClr val="D6D6D6"/>
            </a:solidFill>
            <a:prstDash val="solid"/>
            <a:miter/>
          </a:ln>
        </p:spPr>
        <p:txBody>
          <a:bodyPr/>
          <a:lstStyle/>
          <a:p>
            <a:endParaRPr lang="en-US" sz="1200"/>
          </a:p>
        </p:txBody>
      </p:sp>
      <p:sp>
        <p:nvSpPr>
          <p:cNvPr id="8" name="TextBox 6">
            <a:extLst>
              <a:ext uri="{FF2B5EF4-FFF2-40B4-BE49-F238E27FC236}">
                <a16:creationId xmlns:a16="http://schemas.microsoft.com/office/drawing/2014/main" id="{C280CEBF-7505-46C3-0321-CCC22D8AECC0}"/>
              </a:ext>
            </a:extLst>
          </p:cNvPr>
          <p:cNvSpPr txBox="1"/>
          <p:nvPr/>
        </p:nvSpPr>
        <p:spPr>
          <a:xfrm>
            <a:off x="700803" y="1048543"/>
            <a:ext cx="5001258" cy="2648289"/>
          </a:xfrm>
          <a:prstGeom prst="rect">
            <a:avLst/>
          </a:prstGeom>
        </p:spPr>
        <p:txBody>
          <a:bodyPr wrap="square" lIns="0" tIns="0" rIns="0" bIns="0" rtlCol="0" anchor="t">
            <a:spAutoFit/>
          </a:bodyPr>
          <a:lstStyle/>
          <a:p>
            <a:pPr>
              <a:lnSpc>
                <a:spcPct val="150000"/>
              </a:lnSpc>
              <a:spcBef>
                <a:spcPts val="600"/>
              </a:spcBef>
              <a:spcAft>
                <a:spcPts val="600"/>
              </a:spcAft>
            </a:pPr>
            <a:r>
              <a:rPr lang="en-US" sz="2000" b="1">
                <a:latin typeface="Times New Roman" panose="02020603050405020304" pitchFamily="18" charset="0"/>
                <a:cs typeface="Times New Roman" panose="02020603050405020304" pitchFamily="18" charset="0"/>
              </a:rPr>
              <a:t>1.3 Nền tảng công nghệ sử dụng</a:t>
            </a:r>
          </a:p>
          <a:p>
            <a:pPr algn="just">
              <a:lnSpc>
                <a:spcPct val="150000"/>
              </a:lnSpc>
              <a:spcBef>
                <a:spcPts val="600"/>
              </a:spcBef>
              <a:spcAft>
                <a:spcPts val="600"/>
              </a:spcAft>
            </a:pPr>
            <a:r>
              <a:rPr lang="en-US">
                <a:latin typeface="Times New Roman" panose="02020603050405020304" pitchFamily="18" charset="0"/>
                <a:cs typeface="Times New Roman" panose="02020603050405020304" pitchFamily="18" charset="0"/>
              </a:rPr>
              <a:t>Godot engine: Là </a:t>
            </a:r>
            <a:r>
              <a:rPr lang="vi-VN">
                <a:latin typeface="+mj-lt"/>
              </a:rPr>
              <a:t>một công cụ phát triển trò chơi mã nguồn mở mạnh mẽ, cho phép lập trình viên xây dựng game 2D và 3D một cách linh hoạt. Với giao diện trực quan, hỗ trợ ngôn ngữ C# và GDScript, cùng khả năng xuất bản đa nền tản</a:t>
            </a:r>
            <a:r>
              <a:rPr lang="en-US">
                <a:latin typeface="Times New Roman" panose="02020603050405020304" pitchFamily="18" charset="0"/>
                <a:cs typeface="Times New Roman" panose="02020603050405020304" pitchFamily="18" charset="0"/>
              </a:rPr>
              <a:t>g.</a:t>
            </a:r>
            <a:endParaRPr lang="en-US" b="1">
              <a:latin typeface="+mj-lt"/>
            </a:endParaRPr>
          </a:p>
        </p:txBody>
      </p:sp>
      <p:sp>
        <p:nvSpPr>
          <p:cNvPr id="4" name="Rectangle: Single Corner Snipped 3">
            <a:extLst>
              <a:ext uri="{FF2B5EF4-FFF2-40B4-BE49-F238E27FC236}">
                <a16:creationId xmlns:a16="http://schemas.microsoft.com/office/drawing/2014/main" id="{223CE45D-1BC3-0C3B-5D7F-32A233B9E29F}"/>
              </a:ext>
            </a:extLst>
          </p:cNvPr>
          <p:cNvSpPr/>
          <p:nvPr/>
        </p:nvSpPr>
        <p:spPr>
          <a:xfrm>
            <a:off x="327991" y="367748"/>
            <a:ext cx="854766" cy="447261"/>
          </a:xfrm>
          <a:prstGeom prst="snip1Rect">
            <a:avLst/>
          </a:prstGeom>
          <a:solidFill>
            <a:srgbClr val="60A5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b="1">
                <a:solidFill>
                  <a:schemeClr val="bg1"/>
                </a:solidFill>
                <a:latin typeface="Times New Roman" panose="02020603050405020304" pitchFamily="18" charset="0"/>
                <a:cs typeface="Times New Roman" panose="02020603050405020304" pitchFamily="18" charset="0"/>
              </a:rPr>
              <a:t>1</a:t>
            </a:r>
            <a:endParaRPr lang="en-US" sz="3000" b="1"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5A14B52-158C-ADE0-18E6-D87F08EFDE67}"/>
              </a:ext>
            </a:extLst>
          </p:cNvPr>
          <p:cNvSpPr txBox="1"/>
          <p:nvPr/>
        </p:nvSpPr>
        <p:spPr>
          <a:xfrm>
            <a:off x="1182757" y="341039"/>
            <a:ext cx="10205468" cy="513730"/>
          </a:xfrm>
          <a:prstGeom prst="rect">
            <a:avLst/>
          </a:prstGeom>
          <a:noFill/>
        </p:spPr>
        <p:txBody>
          <a:bodyPr wrap="square" rtlCol="0">
            <a:spAutoFit/>
          </a:bodyPr>
          <a:lstStyle/>
          <a:p>
            <a:pPr>
              <a:lnSpc>
                <a:spcPct val="120000"/>
              </a:lnSpc>
              <a:spcBef>
                <a:spcPts val="1200"/>
              </a:spcBef>
              <a:spcAft>
                <a:spcPts val="1200"/>
              </a:spcAft>
            </a:pPr>
            <a:r>
              <a:rPr lang="en-US" sz="2500" b="1" kern="100">
                <a:effectLst/>
                <a:latin typeface="Times New Roman" panose="02020603050405020304" pitchFamily="18" charset="0"/>
                <a:ea typeface="Times New Roman" panose="02020603050405020304" pitchFamily="18" charset="0"/>
                <a:cs typeface="Times New Roman" panose="02020603050405020304" pitchFamily="18" charset="0"/>
              </a:rPr>
              <a:t>GIỚI THIỆU TỔNG QUAN </a:t>
            </a:r>
            <a:r>
              <a:rPr lang="en-US" sz="2500" b="1" kern="100">
                <a:latin typeface="Times New Roman" panose="02020603050405020304" pitchFamily="18" charset="0"/>
                <a:ea typeface="Times New Roman" panose="02020603050405020304" pitchFamily="18" charset="0"/>
                <a:cs typeface="Times New Roman" panose="02020603050405020304" pitchFamily="18" charset="0"/>
              </a:rPr>
              <a:t>TRÒ CHƠI THẺ BÀI</a:t>
            </a:r>
            <a:endParaRPr lang="en-US" sz="2500" b="1" kern="10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0" name="Hộp Văn bản 9">
            <a:extLst>
              <a:ext uri="{FF2B5EF4-FFF2-40B4-BE49-F238E27FC236}">
                <a16:creationId xmlns:a16="http://schemas.microsoft.com/office/drawing/2014/main" id="{120C9570-8281-F5BB-4AD5-43169053A0D4}"/>
              </a:ext>
            </a:extLst>
          </p:cNvPr>
          <p:cNvSpPr txBox="1"/>
          <p:nvPr/>
        </p:nvSpPr>
        <p:spPr>
          <a:xfrm>
            <a:off x="6295337" y="1533255"/>
            <a:ext cx="5195861" cy="2125390"/>
          </a:xfrm>
          <a:prstGeom prst="rect">
            <a:avLst/>
          </a:prstGeom>
          <a:noFill/>
        </p:spPr>
        <p:txBody>
          <a:bodyPr wrap="square" rtlCol="0">
            <a:spAutoFit/>
          </a:bodyPr>
          <a:lstStyle/>
          <a:p>
            <a:pPr algn="just">
              <a:lnSpc>
                <a:spcPct val="150000"/>
              </a:lnSpc>
              <a:spcBef>
                <a:spcPts val="600"/>
              </a:spcBef>
              <a:spcAft>
                <a:spcPts val="600"/>
              </a:spcAft>
            </a:pPr>
            <a:r>
              <a:rPr lang="vi-VN" sz="1800">
                <a:effectLst/>
                <a:latin typeface="Times New Roman" panose="02020603050405020304" pitchFamily="18" charset="0"/>
                <a:ea typeface="Times New Roman" panose="02020603050405020304" pitchFamily="18" charset="0"/>
              </a:rPr>
              <a:t>Microsoft .NET Framework là một nền tảng phát triển phần mềm được Microsoft phát hành, cho phép xây dựng và chạy các ứng dụng trên Windows</a:t>
            </a:r>
            <a:r>
              <a:rPr lang="en-US" sz="1800">
                <a:effectLst/>
                <a:latin typeface="Times New Roman" panose="02020603050405020304" pitchFamily="18" charset="0"/>
                <a:ea typeface="Times New Roman" panose="02020603050405020304" pitchFamily="18" charset="0"/>
              </a:rPr>
              <a:t>.</a:t>
            </a:r>
            <a:r>
              <a:rPr lang="vi-VN" sz="1800">
                <a:effectLst/>
                <a:latin typeface="Times New Roman" panose="02020603050405020304" pitchFamily="18" charset="0"/>
                <a:ea typeface="Times New Roman" panose="02020603050405020304" pitchFamily="18" charset="0"/>
              </a:rPr>
              <a:t> Đây là một trong những nền tảng quan trọng nhất trong hệ sinh thái phát triển phần mềm của Microsoft.</a:t>
            </a:r>
            <a:endParaRPr lang="en-US" b="1">
              <a:latin typeface="+mj-lt"/>
            </a:endParaRPr>
          </a:p>
        </p:txBody>
      </p:sp>
      <p:pic>
        <p:nvPicPr>
          <p:cNvPr id="6" name="Picture 5" descr="Godot Engine | Download for Free - Epic Games Store">
            <a:extLst>
              <a:ext uri="{FF2B5EF4-FFF2-40B4-BE49-F238E27FC236}">
                <a16:creationId xmlns:a16="http://schemas.microsoft.com/office/drawing/2014/main" id="{72AFCDDA-DCFA-339A-3135-64939B10D7F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20327" y="3872133"/>
            <a:ext cx="3869690" cy="2280603"/>
          </a:xfrm>
          <a:prstGeom prst="rect">
            <a:avLst/>
          </a:prstGeom>
          <a:noFill/>
          <a:ln>
            <a:noFill/>
          </a:ln>
        </p:spPr>
      </p:pic>
      <p:pic>
        <p:nvPicPr>
          <p:cNvPr id="9" name="Picture 8" descr="NET là gì? - Những kiến thức mà bạn nên biết về .NET">
            <a:extLst>
              <a:ext uri="{FF2B5EF4-FFF2-40B4-BE49-F238E27FC236}">
                <a16:creationId xmlns:a16="http://schemas.microsoft.com/office/drawing/2014/main" id="{CA729CC8-D3A5-CE4F-87A7-CBB5C370431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648905" y="3872133"/>
            <a:ext cx="4694970" cy="2280602"/>
          </a:xfrm>
          <a:prstGeom prst="rect">
            <a:avLst/>
          </a:prstGeom>
          <a:noFill/>
          <a:ln>
            <a:noFill/>
          </a:ln>
        </p:spPr>
      </p:pic>
    </p:spTree>
    <p:extLst>
      <p:ext uri="{BB962C8B-B14F-4D97-AF65-F5344CB8AC3E}">
        <p14:creationId xmlns:p14="http://schemas.microsoft.com/office/powerpoint/2010/main" val="14365335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3" name="Freeform 3"/>
          <p:cNvSpPr/>
          <p:nvPr/>
        </p:nvSpPr>
        <p:spPr>
          <a:xfrm>
            <a:off x="228600" y="213488"/>
            <a:ext cx="11734799" cy="6431024"/>
          </a:xfrm>
          <a:custGeom>
            <a:avLst/>
            <a:gdLst/>
            <a:ahLst/>
            <a:cxnLst/>
            <a:rect l="l" t="t" r="r" b="b"/>
            <a:pathLst>
              <a:path w="13740307" h="6121286">
                <a:moveTo>
                  <a:pt x="0" y="0"/>
                </a:moveTo>
                <a:lnTo>
                  <a:pt x="13740308" y="0"/>
                </a:lnTo>
                <a:lnTo>
                  <a:pt x="13740308" y="6121286"/>
                </a:lnTo>
                <a:lnTo>
                  <a:pt x="0" y="6121286"/>
                </a:lnTo>
                <a:lnTo>
                  <a:pt x="0" y="0"/>
                </a:lnTo>
                <a:close/>
              </a:path>
            </a:pathLst>
          </a:custGeom>
          <a:blipFill>
            <a:blip r:embed="rId3"/>
            <a:stretch>
              <a:fillRect t="-8327" b="-41224"/>
            </a:stretch>
          </a:blipFill>
          <a:ln w="209550" cap="sq">
            <a:solidFill>
              <a:srgbClr val="D6D6D6"/>
            </a:solidFill>
            <a:prstDash val="solid"/>
            <a:miter/>
          </a:ln>
        </p:spPr>
        <p:txBody>
          <a:bodyPr/>
          <a:lstStyle/>
          <a:p>
            <a:endParaRPr lang="en-US" sz="1200"/>
          </a:p>
        </p:txBody>
      </p:sp>
      <p:sp>
        <p:nvSpPr>
          <p:cNvPr id="8" name="TextBox 6">
            <a:extLst>
              <a:ext uri="{FF2B5EF4-FFF2-40B4-BE49-F238E27FC236}">
                <a16:creationId xmlns:a16="http://schemas.microsoft.com/office/drawing/2014/main" id="{41A92CDC-80D8-92EF-F460-7948CDE0CD49}"/>
              </a:ext>
            </a:extLst>
          </p:cNvPr>
          <p:cNvSpPr txBox="1"/>
          <p:nvPr/>
        </p:nvSpPr>
        <p:spPr>
          <a:xfrm>
            <a:off x="947437" y="2486180"/>
            <a:ext cx="4435446" cy="2554545"/>
          </a:xfrm>
          <a:prstGeom prst="rect">
            <a:avLst/>
          </a:prstGeom>
        </p:spPr>
        <p:txBody>
          <a:bodyPr wrap="square" lIns="0" tIns="0" rIns="0" bIns="0" rtlCol="0" anchor="t">
            <a:spAutoFit/>
          </a:bodyPr>
          <a:lstStyle/>
          <a:p>
            <a:pPr algn="just">
              <a:spcBef>
                <a:spcPts val="600"/>
              </a:spcBef>
              <a:spcAft>
                <a:spcPts val="600"/>
              </a:spcAft>
            </a:pPr>
            <a:r>
              <a:rPr lang="en-US" sz="2000">
                <a:latin typeface="Times New Roman" panose="02020603050405020304" pitchFamily="18" charset="0"/>
                <a:ea typeface="Tahoma" panose="020B0604030504040204" pitchFamily="34" charset="0"/>
                <a:cs typeface="Times New Roman" panose="02020603050405020304" pitchFamily="18" charset="0"/>
              </a:rPr>
              <a:t>- Các tác nhân: Người chơi (chính), thẻ bài, nơi để bài, bộ bài, bộ bài, tay bài.</a:t>
            </a:r>
          </a:p>
          <a:p>
            <a:pPr algn="just">
              <a:spcBef>
                <a:spcPts val="600"/>
              </a:spcBef>
              <a:spcAft>
                <a:spcPts val="600"/>
              </a:spcAft>
            </a:pPr>
            <a:r>
              <a:rPr lang="en-US" sz="2000">
                <a:latin typeface="Times New Roman" panose="02020603050405020304" pitchFamily="18" charset="0"/>
                <a:ea typeface="Tahoma" panose="020B0604030504040204" pitchFamily="34" charset="0"/>
                <a:cs typeface="Times New Roman" panose="02020603050405020304" pitchFamily="18" charset="0"/>
              </a:rPr>
              <a:t>- Các chức năng chính: Di chuyển thẻ bài, triển khai, quản lý bộ bài, đấu trực tuyến, đăng nhập, loại bỏ thẻ bài.</a:t>
            </a:r>
            <a:endParaRPr lang="en-US">
              <a:latin typeface="Times New Roman" panose="02020603050405020304" pitchFamily="18" charset="0"/>
              <a:ea typeface="Tahoma" panose="020B0604030504040204" pitchFamily="34" charset="0"/>
              <a:cs typeface="Times New Roman" panose="02020603050405020304" pitchFamily="18" charset="0"/>
            </a:endParaRPr>
          </a:p>
          <a:p>
            <a:pPr algn="just">
              <a:spcBef>
                <a:spcPts val="600"/>
              </a:spcBef>
              <a:spcAft>
                <a:spcPts val="600"/>
              </a:spcAft>
            </a:pPr>
            <a:endParaRPr lang="en-US">
              <a:latin typeface="Times New Roman" panose="02020603050405020304" pitchFamily="18" charset="0"/>
              <a:ea typeface="Tahoma" panose="020B0604030504040204" pitchFamily="34" charset="0"/>
              <a:cs typeface="Times New Roman" panose="02020603050405020304" pitchFamily="18" charset="0"/>
            </a:endParaRPr>
          </a:p>
          <a:p>
            <a:pPr algn="just">
              <a:spcBef>
                <a:spcPts val="600"/>
              </a:spcBef>
              <a:spcAft>
                <a:spcPts val="600"/>
              </a:spcAft>
            </a:pPr>
            <a:endParaRPr lang="vi-VN">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Rectangle: Single Corner Snipped 3">
            <a:extLst>
              <a:ext uri="{FF2B5EF4-FFF2-40B4-BE49-F238E27FC236}">
                <a16:creationId xmlns:a16="http://schemas.microsoft.com/office/drawing/2014/main" id="{83EA2681-93C8-C7ED-3BCE-3C0DCCD2918C}"/>
              </a:ext>
            </a:extLst>
          </p:cNvPr>
          <p:cNvSpPr/>
          <p:nvPr/>
        </p:nvSpPr>
        <p:spPr>
          <a:xfrm>
            <a:off x="367100" y="548307"/>
            <a:ext cx="854766" cy="447261"/>
          </a:xfrm>
          <a:prstGeom prst="snip1Rect">
            <a:avLst/>
          </a:prstGeom>
          <a:solidFill>
            <a:srgbClr val="60A5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bg1"/>
                </a:solidFill>
                <a:latin typeface="Times New Roman" panose="02020603050405020304" pitchFamily="18" charset="0"/>
                <a:cs typeface="Times New Roman" panose="02020603050405020304" pitchFamily="18" charset="0"/>
              </a:rPr>
              <a:t>2</a:t>
            </a:r>
          </a:p>
        </p:txBody>
      </p:sp>
      <p:sp>
        <p:nvSpPr>
          <p:cNvPr id="5" name="TextBox 4">
            <a:extLst>
              <a:ext uri="{FF2B5EF4-FFF2-40B4-BE49-F238E27FC236}">
                <a16:creationId xmlns:a16="http://schemas.microsoft.com/office/drawing/2014/main" id="{99B48B84-CB8E-6036-557C-81FBB9D31F34}"/>
              </a:ext>
            </a:extLst>
          </p:cNvPr>
          <p:cNvSpPr txBox="1"/>
          <p:nvPr/>
        </p:nvSpPr>
        <p:spPr>
          <a:xfrm>
            <a:off x="1221866" y="542696"/>
            <a:ext cx="10205468" cy="513730"/>
          </a:xfrm>
          <a:prstGeom prst="rect">
            <a:avLst/>
          </a:prstGeom>
          <a:noFill/>
        </p:spPr>
        <p:txBody>
          <a:bodyPr wrap="square" rtlCol="0">
            <a:spAutoFit/>
          </a:bodyPr>
          <a:lstStyle/>
          <a:p>
            <a:pPr>
              <a:lnSpc>
                <a:spcPct val="120000"/>
              </a:lnSpc>
              <a:spcBef>
                <a:spcPts val="1200"/>
              </a:spcBef>
              <a:spcAft>
                <a:spcPts val="1200"/>
              </a:spcAft>
            </a:pPr>
            <a:r>
              <a:rPr lang="en-US" sz="2500" b="1" kern="100">
                <a:effectLst/>
                <a:latin typeface="Times New Roman" panose="02020603050405020304" pitchFamily="18" charset="0"/>
                <a:ea typeface="Times New Roman" panose="02020603050405020304" pitchFamily="18" charset="0"/>
                <a:cs typeface="Times New Roman" panose="02020603050405020304" pitchFamily="18" charset="0"/>
              </a:rPr>
              <a:t>Phân tích thiết kế trò chơi thẻ bài</a:t>
            </a:r>
          </a:p>
        </p:txBody>
      </p:sp>
      <p:sp>
        <p:nvSpPr>
          <p:cNvPr id="9" name="TextBox 6">
            <a:extLst>
              <a:ext uri="{FF2B5EF4-FFF2-40B4-BE49-F238E27FC236}">
                <a16:creationId xmlns:a16="http://schemas.microsoft.com/office/drawing/2014/main" id="{0053ECF6-683C-0652-BC5A-BD2303D41CF9}"/>
              </a:ext>
            </a:extLst>
          </p:cNvPr>
          <p:cNvSpPr txBox="1"/>
          <p:nvPr/>
        </p:nvSpPr>
        <p:spPr>
          <a:xfrm>
            <a:off x="947437" y="1547780"/>
            <a:ext cx="6147416" cy="447045"/>
          </a:xfrm>
          <a:prstGeom prst="rect">
            <a:avLst/>
          </a:prstGeom>
        </p:spPr>
        <p:txBody>
          <a:bodyPr wrap="square" lIns="0" tIns="0" rIns="0" bIns="0" rtlCol="0" anchor="t">
            <a:spAutoFit/>
          </a:bodyPr>
          <a:lstStyle/>
          <a:p>
            <a:pPr>
              <a:lnSpc>
                <a:spcPct val="150000"/>
              </a:lnSpc>
              <a:spcBef>
                <a:spcPts val="600"/>
              </a:spcBef>
              <a:spcAft>
                <a:spcPts val="600"/>
              </a:spcAft>
            </a:pPr>
            <a:r>
              <a:rPr lang="en-US" sz="2200" b="1">
                <a:latin typeface="Times New Roman" panose="02020603050405020304" pitchFamily="18" charset="0"/>
                <a:cs typeface="Times New Roman" panose="02020603050405020304" pitchFamily="18" charset="0"/>
              </a:rPr>
              <a:t>2.1 Các tác nhân: </a:t>
            </a:r>
          </a:p>
        </p:txBody>
      </p:sp>
      <p:pic>
        <p:nvPicPr>
          <p:cNvPr id="7" name="Picture 6">
            <a:extLst>
              <a:ext uri="{FF2B5EF4-FFF2-40B4-BE49-F238E27FC236}">
                <a16:creationId xmlns:a16="http://schemas.microsoft.com/office/drawing/2014/main" id="{35E54AFB-C0EC-5B93-0158-F2BB340A8E7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99285" y="1175828"/>
            <a:ext cx="5105400" cy="5175250"/>
          </a:xfrm>
          <a:prstGeom prst="rect">
            <a:avLst/>
          </a:prstGeom>
          <a:noFill/>
          <a:ln>
            <a:noFill/>
          </a:ln>
        </p:spPr>
      </p:pic>
    </p:spTree>
    <p:extLst>
      <p:ext uri="{BB962C8B-B14F-4D97-AF65-F5344CB8AC3E}">
        <p14:creationId xmlns:p14="http://schemas.microsoft.com/office/powerpoint/2010/main" val="27021961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3" name="Freeform 3"/>
          <p:cNvSpPr/>
          <p:nvPr/>
        </p:nvSpPr>
        <p:spPr>
          <a:xfrm>
            <a:off x="228600" y="213488"/>
            <a:ext cx="11734799" cy="6431024"/>
          </a:xfrm>
          <a:custGeom>
            <a:avLst/>
            <a:gdLst/>
            <a:ahLst/>
            <a:cxnLst/>
            <a:rect l="l" t="t" r="r" b="b"/>
            <a:pathLst>
              <a:path w="13740307" h="6121286">
                <a:moveTo>
                  <a:pt x="0" y="0"/>
                </a:moveTo>
                <a:lnTo>
                  <a:pt x="13740308" y="0"/>
                </a:lnTo>
                <a:lnTo>
                  <a:pt x="13740308" y="6121286"/>
                </a:lnTo>
                <a:lnTo>
                  <a:pt x="0" y="6121286"/>
                </a:lnTo>
                <a:lnTo>
                  <a:pt x="0" y="0"/>
                </a:lnTo>
                <a:close/>
              </a:path>
            </a:pathLst>
          </a:custGeom>
          <a:blipFill>
            <a:blip r:embed="rId3"/>
            <a:stretch>
              <a:fillRect t="-8327" b="-41224"/>
            </a:stretch>
          </a:blipFill>
          <a:ln w="209550" cap="sq">
            <a:solidFill>
              <a:srgbClr val="D6D6D6"/>
            </a:solidFill>
            <a:prstDash val="solid"/>
            <a:miter/>
          </a:ln>
        </p:spPr>
        <p:txBody>
          <a:bodyPr/>
          <a:lstStyle/>
          <a:p>
            <a:endParaRPr lang="en-US" sz="1200"/>
          </a:p>
        </p:txBody>
      </p:sp>
      <p:sp>
        <p:nvSpPr>
          <p:cNvPr id="8" name="TextBox 6">
            <a:extLst>
              <a:ext uri="{FF2B5EF4-FFF2-40B4-BE49-F238E27FC236}">
                <a16:creationId xmlns:a16="http://schemas.microsoft.com/office/drawing/2014/main" id="{41A92CDC-80D8-92EF-F460-7948CDE0CD49}"/>
              </a:ext>
            </a:extLst>
          </p:cNvPr>
          <p:cNvSpPr txBox="1"/>
          <p:nvPr/>
        </p:nvSpPr>
        <p:spPr>
          <a:xfrm>
            <a:off x="947437" y="2486180"/>
            <a:ext cx="4435446" cy="3320396"/>
          </a:xfrm>
          <a:prstGeom prst="rect">
            <a:avLst/>
          </a:prstGeom>
        </p:spPr>
        <p:txBody>
          <a:bodyPr wrap="square" lIns="0" tIns="0" rIns="0" bIns="0" rtlCol="0" anchor="t">
            <a:spAutoFit/>
          </a:bodyPr>
          <a:lstStyle/>
          <a:p>
            <a:pPr algn="just">
              <a:lnSpc>
                <a:spcPct val="150000"/>
              </a:lnSpc>
              <a:spcBef>
                <a:spcPts val="600"/>
              </a:spcBef>
              <a:spcAft>
                <a:spcPts val="600"/>
              </a:spcAft>
            </a:pPr>
            <a:r>
              <a:rPr lang="en-US">
                <a:latin typeface="Times New Roman" panose="02020603050405020304" pitchFamily="18" charset="0"/>
                <a:ea typeface="Tahoma" panose="020B0604030504040204" pitchFamily="34" charset="0"/>
                <a:cs typeface="Times New Roman" panose="02020603050405020304" pitchFamily="18" charset="0"/>
              </a:rPr>
              <a:t>- Các tác nhân: Người chơi (chính), thẻ bài, nơi để bài, bộ bài, bộ bài, tay bài.</a:t>
            </a:r>
          </a:p>
          <a:p>
            <a:pPr algn="just">
              <a:lnSpc>
                <a:spcPct val="150000"/>
              </a:lnSpc>
              <a:spcBef>
                <a:spcPts val="600"/>
              </a:spcBef>
              <a:spcAft>
                <a:spcPts val="600"/>
              </a:spcAft>
            </a:pPr>
            <a:r>
              <a:rPr lang="en-US">
                <a:latin typeface="Times New Roman" panose="02020603050405020304" pitchFamily="18" charset="0"/>
                <a:ea typeface="Tahoma" panose="020B0604030504040204" pitchFamily="34" charset="0"/>
                <a:cs typeface="Times New Roman" panose="02020603050405020304" pitchFamily="18" charset="0"/>
              </a:rPr>
              <a:t>- Các chức năng chính: Di chuyển thẻ bài, triển khai, quản lý bộ bài, đấu trực tuyến, đăng nhập, loại bỏ thẻ bài.</a:t>
            </a:r>
          </a:p>
          <a:p>
            <a:pPr algn="just">
              <a:lnSpc>
                <a:spcPct val="150000"/>
              </a:lnSpc>
              <a:spcBef>
                <a:spcPts val="600"/>
              </a:spcBef>
              <a:spcAft>
                <a:spcPts val="600"/>
              </a:spcAft>
            </a:pPr>
            <a:endParaRPr lang="en-US">
              <a:latin typeface="Times New Roman" panose="02020603050405020304" pitchFamily="18" charset="0"/>
              <a:ea typeface="Tahoma" panose="020B0604030504040204" pitchFamily="34" charset="0"/>
              <a:cs typeface="Times New Roman" panose="02020603050405020304" pitchFamily="18" charset="0"/>
            </a:endParaRPr>
          </a:p>
          <a:p>
            <a:pPr algn="just">
              <a:lnSpc>
                <a:spcPct val="150000"/>
              </a:lnSpc>
              <a:spcBef>
                <a:spcPts val="600"/>
              </a:spcBef>
              <a:spcAft>
                <a:spcPts val="600"/>
              </a:spcAft>
            </a:pPr>
            <a:endParaRPr lang="vi-VN">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Rectangle: Single Corner Snipped 3">
            <a:extLst>
              <a:ext uri="{FF2B5EF4-FFF2-40B4-BE49-F238E27FC236}">
                <a16:creationId xmlns:a16="http://schemas.microsoft.com/office/drawing/2014/main" id="{83EA2681-93C8-C7ED-3BCE-3C0DCCD2918C}"/>
              </a:ext>
            </a:extLst>
          </p:cNvPr>
          <p:cNvSpPr/>
          <p:nvPr/>
        </p:nvSpPr>
        <p:spPr>
          <a:xfrm>
            <a:off x="367100" y="548307"/>
            <a:ext cx="854766" cy="447261"/>
          </a:xfrm>
          <a:prstGeom prst="snip1Rect">
            <a:avLst/>
          </a:prstGeom>
          <a:solidFill>
            <a:srgbClr val="60A5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bg1"/>
                </a:solidFill>
                <a:latin typeface="Times New Roman" panose="02020603050405020304" pitchFamily="18" charset="0"/>
                <a:cs typeface="Times New Roman" panose="02020603050405020304" pitchFamily="18" charset="0"/>
              </a:rPr>
              <a:t>2</a:t>
            </a:r>
          </a:p>
        </p:txBody>
      </p:sp>
      <p:sp>
        <p:nvSpPr>
          <p:cNvPr id="5" name="TextBox 4">
            <a:extLst>
              <a:ext uri="{FF2B5EF4-FFF2-40B4-BE49-F238E27FC236}">
                <a16:creationId xmlns:a16="http://schemas.microsoft.com/office/drawing/2014/main" id="{99B48B84-CB8E-6036-557C-81FBB9D31F34}"/>
              </a:ext>
            </a:extLst>
          </p:cNvPr>
          <p:cNvSpPr txBox="1"/>
          <p:nvPr/>
        </p:nvSpPr>
        <p:spPr>
          <a:xfrm>
            <a:off x="1221866" y="542696"/>
            <a:ext cx="10205468" cy="513730"/>
          </a:xfrm>
          <a:prstGeom prst="rect">
            <a:avLst/>
          </a:prstGeom>
          <a:noFill/>
        </p:spPr>
        <p:txBody>
          <a:bodyPr wrap="square" rtlCol="0">
            <a:spAutoFit/>
          </a:bodyPr>
          <a:lstStyle/>
          <a:p>
            <a:pPr>
              <a:lnSpc>
                <a:spcPct val="120000"/>
              </a:lnSpc>
              <a:spcBef>
                <a:spcPts val="1200"/>
              </a:spcBef>
              <a:spcAft>
                <a:spcPts val="1200"/>
              </a:spcAft>
            </a:pPr>
            <a:r>
              <a:rPr lang="en-US" sz="2500" b="1" kern="100">
                <a:effectLst/>
                <a:latin typeface="Times New Roman" panose="02020603050405020304" pitchFamily="18" charset="0"/>
                <a:ea typeface="Times New Roman" panose="02020603050405020304" pitchFamily="18" charset="0"/>
                <a:cs typeface="Times New Roman" panose="02020603050405020304" pitchFamily="18" charset="0"/>
              </a:rPr>
              <a:t>Phân tích thiết kế trò chơi thẻ bài</a:t>
            </a:r>
          </a:p>
        </p:txBody>
      </p:sp>
      <p:sp>
        <p:nvSpPr>
          <p:cNvPr id="9" name="TextBox 6">
            <a:extLst>
              <a:ext uri="{FF2B5EF4-FFF2-40B4-BE49-F238E27FC236}">
                <a16:creationId xmlns:a16="http://schemas.microsoft.com/office/drawing/2014/main" id="{0053ECF6-683C-0652-BC5A-BD2303D41CF9}"/>
              </a:ext>
            </a:extLst>
          </p:cNvPr>
          <p:cNvSpPr txBox="1"/>
          <p:nvPr/>
        </p:nvSpPr>
        <p:spPr>
          <a:xfrm>
            <a:off x="947437" y="1754743"/>
            <a:ext cx="6147416" cy="406330"/>
          </a:xfrm>
          <a:prstGeom prst="rect">
            <a:avLst/>
          </a:prstGeom>
        </p:spPr>
        <p:txBody>
          <a:bodyPr wrap="square" lIns="0" tIns="0" rIns="0" bIns="0" rtlCol="0" anchor="t">
            <a:spAutoFit/>
          </a:bodyPr>
          <a:lstStyle/>
          <a:p>
            <a:pPr>
              <a:lnSpc>
                <a:spcPct val="150000"/>
              </a:lnSpc>
              <a:spcBef>
                <a:spcPts val="600"/>
              </a:spcBef>
              <a:spcAft>
                <a:spcPts val="600"/>
              </a:spcAft>
            </a:pPr>
            <a:r>
              <a:rPr lang="en-US" sz="2000" b="1">
                <a:latin typeface="Times New Roman" panose="02020603050405020304" pitchFamily="18" charset="0"/>
                <a:cs typeface="Times New Roman" panose="02020603050405020304" pitchFamily="18" charset="0"/>
              </a:rPr>
              <a:t>2.1 Các tác nhân: </a:t>
            </a:r>
          </a:p>
        </p:txBody>
      </p:sp>
      <p:pic>
        <p:nvPicPr>
          <p:cNvPr id="7" name="Picture 6">
            <a:extLst>
              <a:ext uri="{FF2B5EF4-FFF2-40B4-BE49-F238E27FC236}">
                <a16:creationId xmlns:a16="http://schemas.microsoft.com/office/drawing/2014/main" id="{35E54AFB-C0EC-5B93-0158-F2BB340A8E7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99285" y="1175828"/>
            <a:ext cx="5105400" cy="5175250"/>
          </a:xfrm>
          <a:prstGeom prst="rect">
            <a:avLst/>
          </a:prstGeom>
          <a:noFill/>
          <a:ln>
            <a:noFill/>
          </a:ln>
        </p:spPr>
      </p:pic>
    </p:spTree>
    <p:extLst>
      <p:ext uri="{BB962C8B-B14F-4D97-AF65-F5344CB8AC3E}">
        <p14:creationId xmlns:p14="http://schemas.microsoft.com/office/powerpoint/2010/main" val="29873311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3" name="Freeform 3"/>
          <p:cNvSpPr/>
          <p:nvPr/>
        </p:nvSpPr>
        <p:spPr>
          <a:xfrm>
            <a:off x="228600" y="213488"/>
            <a:ext cx="11734799" cy="6431024"/>
          </a:xfrm>
          <a:custGeom>
            <a:avLst/>
            <a:gdLst/>
            <a:ahLst/>
            <a:cxnLst/>
            <a:rect l="l" t="t" r="r" b="b"/>
            <a:pathLst>
              <a:path w="13740307" h="6121286">
                <a:moveTo>
                  <a:pt x="0" y="0"/>
                </a:moveTo>
                <a:lnTo>
                  <a:pt x="13740308" y="0"/>
                </a:lnTo>
                <a:lnTo>
                  <a:pt x="13740308" y="6121286"/>
                </a:lnTo>
                <a:lnTo>
                  <a:pt x="0" y="6121286"/>
                </a:lnTo>
                <a:lnTo>
                  <a:pt x="0" y="0"/>
                </a:lnTo>
                <a:close/>
              </a:path>
            </a:pathLst>
          </a:custGeom>
          <a:blipFill>
            <a:blip r:embed="rId3"/>
            <a:stretch>
              <a:fillRect t="-8327" b="-41224"/>
            </a:stretch>
          </a:blipFill>
          <a:ln w="209550" cap="sq">
            <a:solidFill>
              <a:srgbClr val="D6D6D6"/>
            </a:solidFill>
            <a:prstDash val="solid"/>
            <a:miter/>
          </a:ln>
        </p:spPr>
        <p:txBody>
          <a:bodyPr/>
          <a:lstStyle/>
          <a:p>
            <a:endParaRPr lang="en-US" sz="1200"/>
          </a:p>
        </p:txBody>
      </p:sp>
      <p:sp>
        <p:nvSpPr>
          <p:cNvPr id="8" name="TextBox 6">
            <a:extLst>
              <a:ext uri="{FF2B5EF4-FFF2-40B4-BE49-F238E27FC236}">
                <a16:creationId xmlns:a16="http://schemas.microsoft.com/office/drawing/2014/main" id="{41A92CDC-80D8-92EF-F460-7948CDE0CD49}"/>
              </a:ext>
            </a:extLst>
          </p:cNvPr>
          <p:cNvSpPr txBox="1"/>
          <p:nvPr/>
        </p:nvSpPr>
        <p:spPr>
          <a:xfrm>
            <a:off x="794483" y="1734788"/>
            <a:ext cx="5476202" cy="3894912"/>
          </a:xfrm>
          <a:prstGeom prst="rect">
            <a:avLst/>
          </a:prstGeom>
        </p:spPr>
        <p:txBody>
          <a:bodyPr wrap="square" lIns="0" tIns="0" rIns="0" bIns="0" rtlCol="0" anchor="t">
            <a:spAutoFit/>
          </a:bodyPr>
          <a:lstStyle/>
          <a:p>
            <a:pPr algn="just">
              <a:lnSpc>
                <a:spcPts val="2600"/>
              </a:lnSpc>
              <a:spcBef>
                <a:spcPts val="600"/>
              </a:spcBef>
              <a:spcAft>
                <a:spcPts val="600"/>
              </a:spcAft>
            </a:pPr>
            <a:r>
              <a:rPr lang="en-US">
                <a:latin typeface="Times New Roman" panose="02020603050405020304" pitchFamily="18" charset="0"/>
                <a:ea typeface="Tahoma" panose="020B0604030504040204" pitchFamily="34" charset="0"/>
                <a:cs typeface="Times New Roman" panose="02020603050405020304" pitchFamily="18" charset="0"/>
              </a:rPr>
              <a:t>- </a:t>
            </a:r>
            <a:r>
              <a:rPr lang="vi-VN">
                <a:latin typeface="Times New Roman" panose="02020603050405020304" pitchFamily="18" charset="0"/>
                <a:ea typeface="Tahoma" panose="020B0604030504040204" pitchFamily="34" charset="0"/>
                <a:cs typeface="Times New Roman" panose="02020603050405020304" pitchFamily="18" charset="0"/>
              </a:rPr>
              <a:t>Luật Chơi</a:t>
            </a:r>
            <a:r>
              <a:rPr lang="en-US">
                <a:latin typeface="Times New Roman" panose="02020603050405020304" pitchFamily="18" charset="0"/>
                <a:ea typeface="Tahoma" panose="020B0604030504040204" pitchFamily="34" charset="0"/>
                <a:cs typeface="Times New Roman" panose="02020603050405020304" pitchFamily="18" charset="0"/>
              </a:rPr>
              <a:t>: </a:t>
            </a:r>
          </a:p>
          <a:p>
            <a:pPr algn="just">
              <a:lnSpc>
                <a:spcPts val="2600"/>
              </a:lnSpc>
              <a:spcBef>
                <a:spcPts val="600"/>
              </a:spcBef>
              <a:spcAft>
                <a:spcPts val="600"/>
              </a:spcAft>
            </a:pPr>
            <a:r>
              <a:rPr lang="en-US">
                <a:latin typeface="Times New Roman" panose="02020603050405020304" pitchFamily="18" charset="0"/>
                <a:ea typeface="Tahoma" panose="020B0604030504040204" pitchFamily="34" charset="0"/>
                <a:cs typeface="Times New Roman" panose="02020603050405020304" pitchFamily="18" charset="0"/>
              </a:rPr>
              <a:t>+ </a:t>
            </a:r>
            <a:r>
              <a:rPr lang="vi-VN">
                <a:latin typeface="Times New Roman" panose="02020603050405020304" pitchFamily="18" charset="0"/>
                <a:ea typeface="Tahoma" panose="020B0604030504040204" pitchFamily="34" charset="0"/>
                <a:cs typeface="Times New Roman" panose="02020603050405020304" pitchFamily="18" charset="0"/>
              </a:rPr>
              <a:t>Mỗi người chơi có 4 ô để bài.</a:t>
            </a:r>
          </a:p>
          <a:p>
            <a:pPr algn="just">
              <a:lnSpc>
                <a:spcPts val="2600"/>
              </a:lnSpc>
              <a:spcBef>
                <a:spcPts val="600"/>
              </a:spcBef>
              <a:spcAft>
                <a:spcPts val="600"/>
              </a:spcAft>
            </a:pPr>
            <a:r>
              <a:rPr lang="en-US">
                <a:latin typeface="Times New Roman" panose="02020603050405020304" pitchFamily="18" charset="0"/>
                <a:ea typeface="Tahoma" panose="020B0604030504040204" pitchFamily="34" charset="0"/>
                <a:cs typeface="Times New Roman" panose="02020603050405020304" pitchFamily="18" charset="0"/>
              </a:rPr>
              <a:t>+ </a:t>
            </a:r>
            <a:r>
              <a:rPr lang="vi-VN">
                <a:latin typeface="Times New Roman" panose="02020603050405020304" pitchFamily="18" charset="0"/>
                <a:ea typeface="Tahoma" panose="020B0604030504040204" pitchFamily="34" charset="0"/>
                <a:cs typeface="Times New Roman" panose="02020603050405020304" pitchFamily="18" charset="0"/>
              </a:rPr>
              <a:t>Mỗi lượt: rút 1 thẻ, triển khai tối đa 2 thẻ.</a:t>
            </a:r>
          </a:p>
          <a:p>
            <a:pPr algn="just">
              <a:lnSpc>
                <a:spcPts val="2600"/>
              </a:lnSpc>
              <a:spcBef>
                <a:spcPts val="600"/>
              </a:spcBef>
              <a:spcAft>
                <a:spcPts val="600"/>
              </a:spcAft>
            </a:pPr>
            <a:r>
              <a:rPr lang="en-US">
                <a:latin typeface="Times New Roman" panose="02020603050405020304" pitchFamily="18" charset="0"/>
                <a:ea typeface="Tahoma" panose="020B0604030504040204" pitchFamily="34" charset="0"/>
                <a:cs typeface="Times New Roman" panose="02020603050405020304" pitchFamily="18" charset="0"/>
              </a:rPr>
              <a:t>+ </a:t>
            </a:r>
            <a:r>
              <a:rPr lang="vi-VN">
                <a:latin typeface="Times New Roman" panose="02020603050405020304" pitchFamily="18" charset="0"/>
                <a:ea typeface="Tahoma" panose="020B0604030504040204" pitchFamily="34" charset="0"/>
                <a:cs typeface="Times New Roman" panose="02020603050405020304" pitchFamily="18" charset="0"/>
              </a:rPr>
              <a:t>Thẻ kích hoạt theo thứ tự từ ô 1 → ô 4.</a:t>
            </a:r>
          </a:p>
          <a:p>
            <a:pPr algn="just">
              <a:lnSpc>
                <a:spcPts val="2600"/>
              </a:lnSpc>
              <a:spcBef>
                <a:spcPts val="600"/>
              </a:spcBef>
              <a:spcAft>
                <a:spcPts val="600"/>
              </a:spcAft>
            </a:pPr>
            <a:r>
              <a:rPr lang="en-US">
                <a:latin typeface="Times New Roman" panose="02020603050405020304" pitchFamily="18" charset="0"/>
                <a:ea typeface="Tahoma" panose="020B0604030504040204" pitchFamily="34" charset="0"/>
                <a:cs typeface="Times New Roman" panose="02020603050405020304" pitchFamily="18" charset="0"/>
              </a:rPr>
              <a:t>+ </a:t>
            </a:r>
            <a:r>
              <a:rPr lang="vi-VN">
                <a:latin typeface="Times New Roman" panose="02020603050405020304" pitchFamily="18" charset="0"/>
                <a:ea typeface="Tahoma" panose="020B0604030504040204" pitchFamily="34" charset="0"/>
                <a:cs typeface="Times New Roman" panose="02020603050405020304" pitchFamily="18" charset="0"/>
              </a:rPr>
              <a:t>Không dùng mana, chiến thuật nằm ở chọn đúng thẻ, đúng thời điểm.</a:t>
            </a:r>
          </a:p>
          <a:p>
            <a:pPr algn="just">
              <a:lnSpc>
                <a:spcPts val="2600"/>
              </a:lnSpc>
              <a:spcBef>
                <a:spcPts val="600"/>
              </a:spcBef>
              <a:spcAft>
                <a:spcPts val="600"/>
              </a:spcAft>
            </a:pPr>
            <a:r>
              <a:rPr lang="en-US">
                <a:latin typeface="Times New Roman" panose="02020603050405020304" pitchFamily="18" charset="0"/>
                <a:ea typeface="Tahoma" panose="020B0604030504040204" pitchFamily="34" charset="0"/>
                <a:cs typeface="Times New Roman" panose="02020603050405020304" pitchFamily="18" charset="0"/>
              </a:rPr>
              <a:t>+ </a:t>
            </a:r>
            <a:r>
              <a:rPr lang="vi-VN">
                <a:latin typeface="Times New Roman" panose="02020603050405020304" pitchFamily="18" charset="0"/>
                <a:ea typeface="Tahoma" panose="020B0604030504040204" pitchFamily="34" charset="0"/>
                <a:cs typeface="Times New Roman" panose="02020603050405020304" pitchFamily="18" charset="0"/>
              </a:rPr>
              <a:t>Điều kiện thắng: Giảm điểm sinh mệnh của đối thủ về 0.</a:t>
            </a:r>
            <a:endParaRPr lang="en-US">
              <a:latin typeface="Times New Roman" panose="02020603050405020304" pitchFamily="18" charset="0"/>
              <a:ea typeface="Tahoma" panose="020B0604030504040204" pitchFamily="34" charset="0"/>
              <a:cs typeface="Times New Roman" panose="02020603050405020304" pitchFamily="18" charset="0"/>
            </a:endParaRPr>
          </a:p>
          <a:p>
            <a:pPr algn="just">
              <a:lnSpc>
                <a:spcPts val="2600"/>
              </a:lnSpc>
              <a:spcBef>
                <a:spcPts val="600"/>
              </a:spcBef>
              <a:spcAft>
                <a:spcPts val="600"/>
              </a:spcAft>
            </a:pPr>
            <a:r>
              <a:rPr lang="en-US">
                <a:latin typeface="Times New Roman" panose="02020603050405020304" pitchFamily="18" charset="0"/>
                <a:ea typeface="Tahoma" panose="020B0604030504040204" pitchFamily="34" charset="0"/>
                <a:cs typeface="Times New Roman" panose="02020603050405020304" pitchFamily="18" charset="0"/>
              </a:rPr>
              <a:t>- </a:t>
            </a:r>
            <a:r>
              <a:rPr lang="vi-VN">
                <a:latin typeface="Times New Roman" panose="02020603050405020304" pitchFamily="18" charset="0"/>
                <a:ea typeface="Tahoma" panose="020B0604030504040204" pitchFamily="34" charset="0"/>
                <a:cs typeface="Times New Roman" panose="02020603050405020304" pitchFamily="18" charset="0"/>
              </a:rPr>
              <a:t>Các Loại Thẻ Bài</a:t>
            </a:r>
            <a:r>
              <a:rPr lang="en-US">
                <a:latin typeface="Times New Roman" panose="02020603050405020304" pitchFamily="18" charset="0"/>
                <a:ea typeface="Tahoma" panose="020B0604030504040204" pitchFamily="34" charset="0"/>
                <a:cs typeface="Times New Roman" panose="02020603050405020304" pitchFamily="18" charset="0"/>
              </a:rPr>
              <a:t>: </a:t>
            </a:r>
            <a:r>
              <a:rPr lang="vi-VN">
                <a:latin typeface="Times New Roman" panose="02020603050405020304" pitchFamily="18" charset="0"/>
                <a:ea typeface="Tahoma" panose="020B0604030504040204" pitchFamily="34" charset="0"/>
                <a:cs typeface="Times New Roman" panose="02020603050405020304" pitchFamily="18" charset="0"/>
              </a:rPr>
              <a:t>Tấn công</a:t>
            </a:r>
            <a:r>
              <a:rPr lang="en-US">
                <a:latin typeface="Times New Roman" panose="02020603050405020304" pitchFamily="18" charset="0"/>
                <a:ea typeface="Tahoma" panose="020B0604030504040204" pitchFamily="34" charset="0"/>
                <a:cs typeface="Times New Roman" panose="02020603050405020304" pitchFamily="18" charset="0"/>
              </a:rPr>
              <a:t>, </a:t>
            </a:r>
            <a:r>
              <a:rPr lang="vi-VN">
                <a:latin typeface="Times New Roman" panose="02020603050405020304" pitchFamily="18" charset="0"/>
                <a:ea typeface="Tahoma" panose="020B0604030504040204" pitchFamily="34" charset="0"/>
                <a:cs typeface="Times New Roman" panose="02020603050405020304" pitchFamily="18" charset="0"/>
              </a:rPr>
              <a:t>Phòng thủ</a:t>
            </a:r>
            <a:r>
              <a:rPr lang="en-US">
                <a:latin typeface="Times New Roman" panose="02020603050405020304" pitchFamily="18" charset="0"/>
                <a:ea typeface="Tahoma" panose="020B0604030504040204" pitchFamily="34" charset="0"/>
                <a:cs typeface="Times New Roman" panose="02020603050405020304" pitchFamily="18" charset="0"/>
              </a:rPr>
              <a:t>, hiệu ứng tốt, hiệu ứng xấu, hiệu ứng bàn đấu.</a:t>
            </a:r>
            <a:endParaRPr lang="vi-VN">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Rectangle: Single Corner Snipped 3">
            <a:extLst>
              <a:ext uri="{FF2B5EF4-FFF2-40B4-BE49-F238E27FC236}">
                <a16:creationId xmlns:a16="http://schemas.microsoft.com/office/drawing/2014/main" id="{83EA2681-93C8-C7ED-3BCE-3C0DCCD2918C}"/>
              </a:ext>
            </a:extLst>
          </p:cNvPr>
          <p:cNvSpPr/>
          <p:nvPr/>
        </p:nvSpPr>
        <p:spPr>
          <a:xfrm>
            <a:off x="367100" y="548307"/>
            <a:ext cx="854766" cy="447261"/>
          </a:xfrm>
          <a:prstGeom prst="snip1Rect">
            <a:avLst/>
          </a:prstGeom>
          <a:solidFill>
            <a:srgbClr val="60A5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bg1"/>
                </a:solidFill>
                <a:latin typeface="Times New Roman" panose="02020603050405020304" pitchFamily="18" charset="0"/>
                <a:cs typeface="Times New Roman" panose="02020603050405020304" pitchFamily="18" charset="0"/>
              </a:rPr>
              <a:t>2</a:t>
            </a:r>
          </a:p>
        </p:txBody>
      </p:sp>
      <p:sp>
        <p:nvSpPr>
          <p:cNvPr id="5" name="TextBox 4">
            <a:extLst>
              <a:ext uri="{FF2B5EF4-FFF2-40B4-BE49-F238E27FC236}">
                <a16:creationId xmlns:a16="http://schemas.microsoft.com/office/drawing/2014/main" id="{99B48B84-CB8E-6036-557C-81FBB9D31F34}"/>
              </a:ext>
            </a:extLst>
          </p:cNvPr>
          <p:cNvSpPr txBox="1"/>
          <p:nvPr/>
        </p:nvSpPr>
        <p:spPr>
          <a:xfrm>
            <a:off x="1221866" y="542696"/>
            <a:ext cx="10205468" cy="513730"/>
          </a:xfrm>
          <a:prstGeom prst="rect">
            <a:avLst/>
          </a:prstGeom>
          <a:noFill/>
        </p:spPr>
        <p:txBody>
          <a:bodyPr wrap="square" rtlCol="0">
            <a:spAutoFit/>
          </a:bodyPr>
          <a:lstStyle/>
          <a:p>
            <a:pPr>
              <a:lnSpc>
                <a:spcPct val="120000"/>
              </a:lnSpc>
              <a:spcBef>
                <a:spcPts val="1200"/>
              </a:spcBef>
              <a:spcAft>
                <a:spcPts val="1200"/>
              </a:spcAft>
            </a:pPr>
            <a:r>
              <a:rPr lang="en-US" sz="2500" b="1" kern="100">
                <a:effectLst/>
                <a:latin typeface="Times New Roman" panose="02020603050405020304" pitchFamily="18" charset="0"/>
                <a:ea typeface="Times New Roman" panose="02020603050405020304" pitchFamily="18" charset="0"/>
                <a:cs typeface="Times New Roman" panose="02020603050405020304" pitchFamily="18" charset="0"/>
              </a:rPr>
              <a:t>Phân tích thiết kế trò chơi thẻ bài</a:t>
            </a:r>
          </a:p>
        </p:txBody>
      </p:sp>
      <p:sp>
        <p:nvSpPr>
          <p:cNvPr id="9" name="TextBox 6">
            <a:extLst>
              <a:ext uri="{FF2B5EF4-FFF2-40B4-BE49-F238E27FC236}">
                <a16:creationId xmlns:a16="http://schemas.microsoft.com/office/drawing/2014/main" id="{0053ECF6-683C-0652-BC5A-BD2303D41CF9}"/>
              </a:ext>
            </a:extLst>
          </p:cNvPr>
          <p:cNvSpPr txBox="1"/>
          <p:nvPr/>
        </p:nvSpPr>
        <p:spPr>
          <a:xfrm>
            <a:off x="947437" y="1114970"/>
            <a:ext cx="6147416" cy="406330"/>
          </a:xfrm>
          <a:prstGeom prst="rect">
            <a:avLst/>
          </a:prstGeom>
        </p:spPr>
        <p:txBody>
          <a:bodyPr wrap="square" lIns="0" tIns="0" rIns="0" bIns="0" rtlCol="0" anchor="t">
            <a:spAutoFit/>
          </a:bodyPr>
          <a:lstStyle/>
          <a:p>
            <a:pPr>
              <a:lnSpc>
                <a:spcPct val="150000"/>
              </a:lnSpc>
              <a:spcBef>
                <a:spcPts val="600"/>
              </a:spcBef>
              <a:spcAft>
                <a:spcPts val="600"/>
              </a:spcAft>
            </a:pPr>
            <a:r>
              <a:rPr lang="en-US" sz="2000" b="1">
                <a:latin typeface="Times New Roman" panose="02020603050405020304" pitchFamily="18" charset="0"/>
                <a:cs typeface="Times New Roman" panose="02020603050405020304" pitchFamily="18" charset="0"/>
              </a:rPr>
              <a:t>2.2 Thiết kế lối chơi: </a:t>
            </a:r>
          </a:p>
        </p:txBody>
      </p:sp>
      <p:pic>
        <p:nvPicPr>
          <p:cNvPr id="10" name="Picture 9">
            <a:extLst>
              <a:ext uri="{FF2B5EF4-FFF2-40B4-BE49-F238E27FC236}">
                <a16:creationId xmlns:a16="http://schemas.microsoft.com/office/drawing/2014/main" id="{796A26B5-5421-C57F-72F3-8E646027F14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36568" y="1734788"/>
            <a:ext cx="4451350" cy="2967355"/>
          </a:xfrm>
          <a:prstGeom prst="rect">
            <a:avLst/>
          </a:prstGeom>
          <a:noFill/>
          <a:ln>
            <a:solidFill>
              <a:schemeClr val="tx1"/>
            </a:solidFill>
          </a:ln>
        </p:spPr>
      </p:pic>
    </p:spTree>
    <p:extLst>
      <p:ext uri="{BB962C8B-B14F-4D97-AF65-F5344CB8AC3E}">
        <p14:creationId xmlns:p14="http://schemas.microsoft.com/office/powerpoint/2010/main" val="11883488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3" name="Freeform 3"/>
          <p:cNvSpPr/>
          <p:nvPr/>
        </p:nvSpPr>
        <p:spPr>
          <a:xfrm>
            <a:off x="228600" y="213488"/>
            <a:ext cx="11734799" cy="6431024"/>
          </a:xfrm>
          <a:custGeom>
            <a:avLst/>
            <a:gdLst/>
            <a:ahLst/>
            <a:cxnLst/>
            <a:rect l="l" t="t" r="r" b="b"/>
            <a:pathLst>
              <a:path w="13740307" h="6121286">
                <a:moveTo>
                  <a:pt x="0" y="0"/>
                </a:moveTo>
                <a:lnTo>
                  <a:pt x="13740308" y="0"/>
                </a:lnTo>
                <a:lnTo>
                  <a:pt x="13740308" y="6121286"/>
                </a:lnTo>
                <a:lnTo>
                  <a:pt x="0" y="6121286"/>
                </a:lnTo>
                <a:lnTo>
                  <a:pt x="0" y="0"/>
                </a:lnTo>
                <a:close/>
              </a:path>
            </a:pathLst>
          </a:custGeom>
          <a:blipFill>
            <a:blip r:embed="rId3"/>
            <a:stretch>
              <a:fillRect t="-8327" b="-41224"/>
            </a:stretch>
          </a:blipFill>
          <a:ln w="209550" cap="sq">
            <a:solidFill>
              <a:srgbClr val="D6D6D6"/>
            </a:solidFill>
            <a:prstDash val="solid"/>
            <a:miter/>
          </a:ln>
        </p:spPr>
        <p:txBody>
          <a:bodyPr/>
          <a:lstStyle/>
          <a:p>
            <a:endParaRPr lang="en-US" sz="1200"/>
          </a:p>
        </p:txBody>
      </p:sp>
      <p:sp>
        <p:nvSpPr>
          <p:cNvPr id="8" name="TextBox 6">
            <a:extLst>
              <a:ext uri="{FF2B5EF4-FFF2-40B4-BE49-F238E27FC236}">
                <a16:creationId xmlns:a16="http://schemas.microsoft.com/office/drawing/2014/main" id="{41A92CDC-80D8-92EF-F460-7948CDE0CD49}"/>
              </a:ext>
            </a:extLst>
          </p:cNvPr>
          <p:cNvSpPr txBox="1"/>
          <p:nvPr/>
        </p:nvSpPr>
        <p:spPr>
          <a:xfrm>
            <a:off x="794483" y="1734788"/>
            <a:ext cx="5476202" cy="3894912"/>
          </a:xfrm>
          <a:prstGeom prst="rect">
            <a:avLst/>
          </a:prstGeom>
        </p:spPr>
        <p:txBody>
          <a:bodyPr wrap="square" lIns="0" tIns="0" rIns="0" bIns="0" rtlCol="0" anchor="t">
            <a:spAutoFit/>
          </a:bodyPr>
          <a:lstStyle/>
          <a:p>
            <a:pPr algn="just">
              <a:lnSpc>
                <a:spcPts val="2600"/>
              </a:lnSpc>
              <a:spcBef>
                <a:spcPts val="600"/>
              </a:spcBef>
              <a:spcAft>
                <a:spcPts val="600"/>
              </a:spcAft>
            </a:pPr>
            <a:r>
              <a:rPr lang="en-US">
                <a:latin typeface="Times New Roman" panose="02020603050405020304" pitchFamily="18" charset="0"/>
                <a:ea typeface="Tahoma" panose="020B0604030504040204" pitchFamily="34" charset="0"/>
                <a:cs typeface="Times New Roman" panose="02020603050405020304" pitchFamily="18" charset="0"/>
              </a:rPr>
              <a:t>- </a:t>
            </a:r>
            <a:r>
              <a:rPr lang="vi-VN">
                <a:latin typeface="Times New Roman" panose="02020603050405020304" pitchFamily="18" charset="0"/>
                <a:ea typeface="Tahoma" panose="020B0604030504040204" pitchFamily="34" charset="0"/>
                <a:cs typeface="Times New Roman" panose="02020603050405020304" pitchFamily="18" charset="0"/>
              </a:rPr>
              <a:t>Luật Chơi</a:t>
            </a:r>
            <a:r>
              <a:rPr lang="en-US">
                <a:latin typeface="Times New Roman" panose="02020603050405020304" pitchFamily="18" charset="0"/>
                <a:ea typeface="Tahoma" panose="020B0604030504040204" pitchFamily="34" charset="0"/>
                <a:cs typeface="Times New Roman" panose="02020603050405020304" pitchFamily="18" charset="0"/>
              </a:rPr>
              <a:t>: </a:t>
            </a:r>
          </a:p>
          <a:p>
            <a:pPr algn="just">
              <a:lnSpc>
                <a:spcPts val="2600"/>
              </a:lnSpc>
              <a:spcBef>
                <a:spcPts val="600"/>
              </a:spcBef>
              <a:spcAft>
                <a:spcPts val="600"/>
              </a:spcAft>
            </a:pPr>
            <a:r>
              <a:rPr lang="en-US">
                <a:latin typeface="Times New Roman" panose="02020603050405020304" pitchFamily="18" charset="0"/>
                <a:ea typeface="Tahoma" panose="020B0604030504040204" pitchFamily="34" charset="0"/>
                <a:cs typeface="Times New Roman" panose="02020603050405020304" pitchFamily="18" charset="0"/>
              </a:rPr>
              <a:t>+ </a:t>
            </a:r>
            <a:r>
              <a:rPr lang="vi-VN">
                <a:latin typeface="Times New Roman" panose="02020603050405020304" pitchFamily="18" charset="0"/>
                <a:ea typeface="Tahoma" panose="020B0604030504040204" pitchFamily="34" charset="0"/>
                <a:cs typeface="Times New Roman" panose="02020603050405020304" pitchFamily="18" charset="0"/>
              </a:rPr>
              <a:t>Mỗi người chơi có 4 ô để bài.</a:t>
            </a:r>
          </a:p>
          <a:p>
            <a:pPr algn="just">
              <a:lnSpc>
                <a:spcPts val="2600"/>
              </a:lnSpc>
              <a:spcBef>
                <a:spcPts val="600"/>
              </a:spcBef>
              <a:spcAft>
                <a:spcPts val="600"/>
              </a:spcAft>
            </a:pPr>
            <a:r>
              <a:rPr lang="en-US">
                <a:latin typeface="Times New Roman" panose="02020603050405020304" pitchFamily="18" charset="0"/>
                <a:ea typeface="Tahoma" panose="020B0604030504040204" pitchFamily="34" charset="0"/>
                <a:cs typeface="Times New Roman" panose="02020603050405020304" pitchFamily="18" charset="0"/>
              </a:rPr>
              <a:t>+ </a:t>
            </a:r>
            <a:r>
              <a:rPr lang="vi-VN">
                <a:latin typeface="Times New Roman" panose="02020603050405020304" pitchFamily="18" charset="0"/>
                <a:ea typeface="Tahoma" panose="020B0604030504040204" pitchFamily="34" charset="0"/>
                <a:cs typeface="Times New Roman" panose="02020603050405020304" pitchFamily="18" charset="0"/>
              </a:rPr>
              <a:t>Mỗi lượt: rút 1 thẻ, triển khai tối đa 2 thẻ.</a:t>
            </a:r>
          </a:p>
          <a:p>
            <a:pPr algn="just">
              <a:lnSpc>
                <a:spcPts val="2600"/>
              </a:lnSpc>
              <a:spcBef>
                <a:spcPts val="600"/>
              </a:spcBef>
              <a:spcAft>
                <a:spcPts val="600"/>
              </a:spcAft>
            </a:pPr>
            <a:r>
              <a:rPr lang="en-US">
                <a:latin typeface="Times New Roman" panose="02020603050405020304" pitchFamily="18" charset="0"/>
                <a:ea typeface="Tahoma" panose="020B0604030504040204" pitchFamily="34" charset="0"/>
                <a:cs typeface="Times New Roman" panose="02020603050405020304" pitchFamily="18" charset="0"/>
              </a:rPr>
              <a:t>+ </a:t>
            </a:r>
            <a:r>
              <a:rPr lang="vi-VN">
                <a:latin typeface="Times New Roman" panose="02020603050405020304" pitchFamily="18" charset="0"/>
                <a:ea typeface="Tahoma" panose="020B0604030504040204" pitchFamily="34" charset="0"/>
                <a:cs typeface="Times New Roman" panose="02020603050405020304" pitchFamily="18" charset="0"/>
              </a:rPr>
              <a:t>Thẻ kích hoạt theo thứ tự từ ô 1 → ô 4.</a:t>
            </a:r>
          </a:p>
          <a:p>
            <a:pPr algn="just">
              <a:lnSpc>
                <a:spcPts val="2600"/>
              </a:lnSpc>
              <a:spcBef>
                <a:spcPts val="600"/>
              </a:spcBef>
              <a:spcAft>
                <a:spcPts val="600"/>
              </a:spcAft>
            </a:pPr>
            <a:r>
              <a:rPr lang="en-US">
                <a:latin typeface="Times New Roman" panose="02020603050405020304" pitchFamily="18" charset="0"/>
                <a:ea typeface="Tahoma" panose="020B0604030504040204" pitchFamily="34" charset="0"/>
                <a:cs typeface="Times New Roman" panose="02020603050405020304" pitchFamily="18" charset="0"/>
              </a:rPr>
              <a:t>+ </a:t>
            </a:r>
            <a:r>
              <a:rPr lang="vi-VN">
                <a:latin typeface="Times New Roman" panose="02020603050405020304" pitchFamily="18" charset="0"/>
                <a:ea typeface="Tahoma" panose="020B0604030504040204" pitchFamily="34" charset="0"/>
                <a:cs typeface="Times New Roman" panose="02020603050405020304" pitchFamily="18" charset="0"/>
              </a:rPr>
              <a:t>Không dùng mana, chiến thuật nằm ở chọn đúng thẻ, đúng thời điểm.</a:t>
            </a:r>
          </a:p>
          <a:p>
            <a:pPr algn="just">
              <a:lnSpc>
                <a:spcPts val="2600"/>
              </a:lnSpc>
              <a:spcBef>
                <a:spcPts val="600"/>
              </a:spcBef>
              <a:spcAft>
                <a:spcPts val="600"/>
              </a:spcAft>
            </a:pPr>
            <a:r>
              <a:rPr lang="en-US">
                <a:latin typeface="Times New Roman" panose="02020603050405020304" pitchFamily="18" charset="0"/>
                <a:ea typeface="Tahoma" panose="020B0604030504040204" pitchFamily="34" charset="0"/>
                <a:cs typeface="Times New Roman" panose="02020603050405020304" pitchFamily="18" charset="0"/>
              </a:rPr>
              <a:t>+ </a:t>
            </a:r>
            <a:r>
              <a:rPr lang="vi-VN">
                <a:latin typeface="Times New Roman" panose="02020603050405020304" pitchFamily="18" charset="0"/>
                <a:ea typeface="Tahoma" panose="020B0604030504040204" pitchFamily="34" charset="0"/>
                <a:cs typeface="Times New Roman" panose="02020603050405020304" pitchFamily="18" charset="0"/>
              </a:rPr>
              <a:t>Điều kiện thắng: Giảm điểm sinh mệnh của đối thủ về 0.</a:t>
            </a:r>
            <a:endParaRPr lang="en-US">
              <a:latin typeface="Times New Roman" panose="02020603050405020304" pitchFamily="18" charset="0"/>
              <a:ea typeface="Tahoma" panose="020B0604030504040204" pitchFamily="34" charset="0"/>
              <a:cs typeface="Times New Roman" panose="02020603050405020304" pitchFamily="18" charset="0"/>
            </a:endParaRPr>
          </a:p>
          <a:p>
            <a:pPr algn="just">
              <a:lnSpc>
                <a:spcPts val="2600"/>
              </a:lnSpc>
              <a:spcBef>
                <a:spcPts val="600"/>
              </a:spcBef>
              <a:spcAft>
                <a:spcPts val="600"/>
              </a:spcAft>
            </a:pPr>
            <a:r>
              <a:rPr lang="en-US">
                <a:latin typeface="Times New Roman" panose="02020603050405020304" pitchFamily="18" charset="0"/>
                <a:ea typeface="Tahoma" panose="020B0604030504040204" pitchFamily="34" charset="0"/>
                <a:cs typeface="Times New Roman" panose="02020603050405020304" pitchFamily="18" charset="0"/>
              </a:rPr>
              <a:t>- </a:t>
            </a:r>
            <a:r>
              <a:rPr lang="vi-VN">
                <a:latin typeface="Times New Roman" panose="02020603050405020304" pitchFamily="18" charset="0"/>
                <a:ea typeface="Tahoma" panose="020B0604030504040204" pitchFamily="34" charset="0"/>
                <a:cs typeface="Times New Roman" panose="02020603050405020304" pitchFamily="18" charset="0"/>
              </a:rPr>
              <a:t>Các Loại Thẻ Bài</a:t>
            </a:r>
            <a:r>
              <a:rPr lang="en-US">
                <a:latin typeface="Times New Roman" panose="02020603050405020304" pitchFamily="18" charset="0"/>
                <a:ea typeface="Tahoma" panose="020B0604030504040204" pitchFamily="34" charset="0"/>
                <a:cs typeface="Times New Roman" panose="02020603050405020304" pitchFamily="18" charset="0"/>
              </a:rPr>
              <a:t>: </a:t>
            </a:r>
            <a:r>
              <a:rPr lang="vi-VN">
                <a:latin typeface="Times New Roman" panose="02020603050405020304" pitchFamily="18" charset="0"/>
                <a:ea typeface="Tahoma" panose="020B0604030504040204" pitchFamily="34" charset="0"/>
                <a:cs typeface="Times New Roman" panose="02020603050405020304" pitchFamily="18" charset="0"/>
              </a:rPr>
              <a:t>Tấn công</a:t>
            </a:r>
            <a:r>
              <a:rPr lang="en-US">
                <a:latin typeface="Times New Roman" panose="02020603050405020304" pitchFamily="18" charset="0"/>
                <a:ea typeface="Tahoma" panose="020B0604030504040204" pitchFamily="34" charset="0"/>
                <a:cs typeface="Times New Roman" panose="02020603050405020304" pitchFamily="18" charset="0"/>
              </a:rPr>
              <a:t>, </a:t>
            </a:r>
            <a:r>
              <a:rPr lang="vi-VN">
                <a:latin typeface="Times New Roman" panose="02020603050405020304" pitchFamily="18" charset="0"/>
                <a:ea typeface="Tahoma" panose="020B0604030504040204" pitchFamily="34" charset="0"/>
                <a:cs typeface="Times New Roman" panose="02020603050405020304" pitchFamily="18" charset="0"/>
              </a:rPr>
              <a:t>Phòng thủ</a:t>
            </a:r>
            <a:r>
              <a:rPr lang="en-US">
                <a:latin typeface="Times New Roman" panose="02020603050405020304" pitchFamily="18" charset="0"/>
                <a:ea typeface="Tahoma" panose="020B0604030504040204" pitchFamily="34" charset="0"/>
                <a:cs typeface="Times New Roman" panose="02020603050405020304" pitchFamily="18" charset="0"/>
              </a:rPr>
              <a:t>, hiệu ứng tốt, hiệu ứng xấu, hiệu ứng bàn đấu.</a:t>
            </a:r>
            <a:endParaRPr lang="vi-VN">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Rectangle: Single Corner Snipped 3">
            <a:extLst>
              <a:ext uri="{FF2B5EF4-FFF2-40B4-BE49-F238E27FC236}">
                <a16:creationId xmlns:a16="http://schemas.microsoft.com/office/drawing/2014/main" id="{83EA2681-93C8-C7ED-3BCE-3C0DCCD2918C}"/>
              </a:ext>
            </a:extLst>
          </p:cNvPr>
          <p:cNvSpPr/>
          <p:nvPr/>
        </p:nvSpPr>
        <p:spPr>
          <a:xfrm>
            <a:off x="367100" y="548307"/>
            <a:ext cx="854766" cy="447261"/>
          </a:xfrm>
          <a:prstGeom prst="snip1Rect">
            <a:avLst/>
          </a:prstGeom>
          <a:solidFill>
            <a:srgbClr val="60A5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bg1"/>
                </a:solidFill>
                <a:latin typeface="Times New Roman" panose="02020603050405020304" pitchFamily="18" charset="0"/>
                <a:cs typeface="Times New Roman" panose="02020603050405020304" pitchFamily="18" charset="0"/>
              </a:rPr>
              <a:t>2</a:t>
            </a:r>
          </a:p>
        </p:txBody>
      </p:sp>
      <p:sp>
        <p:nvSpPr>
          <p:cNvPr id="5" name="TextBox 4">
            <a:extLst>
              <a:ext uri="{FF2B5EF4-FFF2-40B4-BE49-F238E27FC236}">
                <a16:creationId xmlns:a16="http://schemas.microsoft.com/office/drawing/2014/main" id="{99B48B84-CB8E-6036-557C-81FBB9D31F34}"/>
              </a:ext>
            </a:extLst>
          </p:cNvPr>
          <p:cNvSpPr txBox="1"/>
          <p:nvPr/>
        </p:nvSpPr>
        <p:spPr>
          <a:xfrm>
            <a:off x="1221866" y="542696"/>
            <a:ext cx="10205468" cy="513730"/>
          </a:xfrm>
          <a:prstGeom prst="rect">
            <a:avLst/>
          </a:prstGeom>
          <a:noFill/>
        </p:spPr>
        <p:txBody>
          <a:bodyPr wrap="square" rtlCol="0">
            <a:spAutoFit/>
          </a:bodyPr>
          <a:lstStyle/>
          <a:p>
            <a:pPr>
              <a:lnSpc>
                <a:spcPct val="120000"/>
              </a:lnSpc>
              <a:spcBef>
                <a:spcPts val="1200"/>
              </a:spcBef>
              <a:spcAft>
                <a:spcPts val="1200"/>
              </a:spcAft>
            </a:pPr>
            <a:r>
              <a:rPr lang="en-US" sz="2500" b="1" kern="100">
                <a:effectLst/>
                <a:latin typeface="Times New Roman" panose="02020603050405020304" pitchFamily="18" charset="0"/>
                <a:ea typeface="Times New Roman" panose="02020603050405020304" pitchFamily="18" charset="0"/>
                <a:cs typeface="Times New Roman" panose="02020603050405020304" pitchFamily="18" charset="0"/>
              </a:rPr>
              <a:t>Phân tích thiết kế trò chơi thẻ bài</a:t>
            </a:r>
          </a:p>
        </p:txBody>
      </p:sp>
      <p:sp>
        <p:nvSpPr>
          <p:cNvPr id="9" name="TextBox 6">
            <a:extLst>
              <a:ext uri="{FF2B5EF4-FFF2-40B4-BE49-F238E27FC236}">
                <a16:creationId xmlns:a16="http://schemas.microsoft.com/office/drawing/2014/main" id="{0053ECF6-683C-0652-BC5A-BD2303D41CF9}"/>
              </a:ext>
            </a:extLst>
          </p:cNvPr>
          <p:cNvSpPr txBox="1"/>
          <p:nvPr/>
        </p:nvSpPr>
        <p:spPr>
          <a:xfrm>
            <a:off x="947437" y="1114970"/>
            <a:ext cx="6147416" cy="406330"/>
          </a:xfrm>
          <a:prstGeom prst="rect">
            <a:avLst/>
          </a:prstGeom>
        </p:spPr>
        <p:txBody>
          <a:bodyPr wrap="square" lIns="0" tIns="0" rIns="0" bIns="0" rtlCol="0" anchor="t">
            <a:spAutoFit/>
          </a:bodyPr>
          <a:lstStyle/>
          <a:p>
            <a:pPr>
              <a:lnSpc>
                <a:spcPct val="150000"/>
              </a:lnSpc>
              <a:spcBef>
                <a:spcPts val="600"/>
              </a:spcBef>
              <a:spcAft>
                <a:spcPts val="600"/>
              </a:spcAft>
            </a:pPr>
            <a:r>
              <a:rPr lang="en-US" sz="2000" b="1">
                <a:latin typeface="Times New Roman" panose="02020603050405020304" pitchFamily="18" charset="0"/>
                <a:cs typeface="Times New Roman" panose="02020603050405020304" pitchFamily="18" charset="0"/>
              </a:rPr>
              <a:t>2.2 Thiết kế lối chơi: </a:t>
            </a:r>
          </a:p>
        </p:txBody>
      </p:sp>
      <p:pic>
        <p:nvPicPr>
          <p:cNvPr id="10" name="Picture 9">
            <a:extLst>
              <a:ext uri="{FF2B5EF4-FFF2-40B4-BE49-F238E27FC236}">
                <a16:creationId xmlns:a16="http://schemas.microsoft.com/office/drawing/2014/main" id="{796A26B5-5421-C57F-72F3-8E646027F14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36568" y="1734788"/>
            <a:ext cx="4451350" cy="2967355"/>
          </a:xfrm>
          <a:prstGeom prst="rect">
            <a:avLst/>
          </a:prstGeom>
          <a:noFill/>
          <a:ln>
            <a:solidFill>
              <a:schemeClr val="tx1"/>
            </a:solidFill>
          </a:ln>
        </p:spPr>
      </p:pic>
    </p:spTree>
    <p:extLst>
      <p:ext uri="{BB962C8B-B14F-4D97-AF65-F5344CB8AC3E}">
        <p14:creationId xmlns:p14="http://schemas.microsoft.com/office/powerpoint/2010/main" val="12693595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3" name="Freeform 3"/>
          <p:cNvSpPr/>
          <p:nvPr/>
        </p:nvSpPr>
        <p:spPr>
          <a:xfrm>
            <a:off x="228600" y="213488"/>
            <a:ext cx="11734799" cy="6431024"/>
          </a:xfrm>
          <a:custGeom>
            <a:avLst/>
            <a:gdLst/>
            <a:ahLst/>
            <a:cxnLst/>
            <a:rect l="l" t="t" r="r" b="b"/>
            <a:pathLst>
              <a:path w="13740307" h="6121286">
                <a:moveTo>
                  <a:pt x="0" y="0"/>
                </a:moveTo>
                <a:lnTo>
                  <a:pt x="13740308" y="0"/>
                </a:lnTo>
                <a:lnTo>
                  <a:pt x="13740308" y="6121286"/>
                </a:lnTo>
                <a:lnTo>
                  <a:pt x="0" y="6121286"/>
                </a:lnTo>
                <a:lnTo>
                  <a:pt x="0" y="0"/>
                </a:lnTo>
                <a:close/>
              </a:path>
            </a:pathLst>
          </a:custGeom>
          <a:blipFill>
            <a:blip r:embed="rId3"/>
            <a:stretch>
              <a:fillRect t="-8327" b="-41224"/>
            </a:stretch>
          </a:blipFill>
          <a:ln w="209550" cap="sq">
            <a:solidFill>
              <a:srgbClr val="D6D6D6"/>
            </a:solidFill>
            <a:prstDash val="solid"/>
            <a:miter/>
          </a:ln>
        </p:spPr>
        <p:txBody>
          <a:bodyPr/>
          <a:lstStyle/>
          <a:p>
            <a:endParaRPr lang="en-US" sz="1200"/>
          </a:p>
        </p:txBody>
      </p:sp>
      <p:sp>
        <p:nvSpPr>
          <p:cNvPr id="8" name="TextBox 6">
            <a:extLst>
              <a:ext uri="{FF2B5EF4-FFF2-40B4-BE49-F238E27FC236}">
                <a16:creationId xmlns:a16="http://schemas.microsoft.com/office/drawing/2014/main" id="{41A92CDC-80D8-92EF-F460-7948CDE0CD49}"/>
              </a:ext>
            </a:extLst>
          </p:cNvPr>
          <p:cNvSpPr txBox="1"/>
          <p:nvPr/>
        </p:nvSpPr>
        <p:spPr>
          <a:xfrm>
            <a:off x="794483" y="1734788"/>
            <a:ext cx="5476202" cy="4715650"/>
          </a:xfrm>
          <a:prstGeom prst="rect">
            <a:avLst/>
          </a:prstGeom>
        </p:spPr>
        <p:txBody>
          <a:bodyPr wrap="square" lIns="0" tIns="0" rIns="0" bIns="0" rtlCol="0" anchor="t">
            <a:spAutoFit/>
          </a:bodyPr>
          <a:lstStyle/>
          <a:p>
            <a:pPr algn="just">
              <a:lnSpc>
                <a:spcPts val="2600"/>
              </a:lnSpc>
              <a:spcBef>
                <a:spcPts val="600"/>
              </a:spcBef>
              <a:spcAft>
                <a:spcPts val="600"/>
              </a:spcAft>
            </a:pPr>
            <a:r>
              <a:rPr lang="en-US">
                <a:latin typeface="Times New Roman" panose="02020603050405020304" pitchFamily="18" charset="0"/>
                <a:ea typeface="Tahoma" panose="020B0604030504040204" pitchFamily="34" charset="0"/>
                <a:cs typeface="Times New Roman" panose="02020603050405020304" pitchFamily="18" charset="0"/>
              </a:rPr>
              <a:t>- </a:t>
            </a:r>
            <a:r>
              <a:rPr lang="vi-VN">
                <a:latin typeface="Times New Roman" panose="02020603050405020304" pitchFamily="18" charset="0"/>
                <a:ea typeface="Tahoma" panose="020B0604030504040204" pitchFamily="34" charset="0"/>
                <a:cs typeface="Times New Roman" panose="02020603050405020304" pitchFamily="18" charset="0"/>
              </a:rPr>
              <a:t>Cơ Chế Kéo Thả Thẻ Bài</a:t>
            </a:r>
          </a:p>
          <a:p>
            <a:pPr algn="just">
              <a:lnSpc>
                <a:spcPts val="2600"/>
              </a:lnSpc>
              <a:spcBef>
                <a:spcPts val="600"/>
              </a:spcBef>
              <a:spcAft>
                <a:spcPts val="600"/>
              </a:spcAft>
            </a:pPr>
            <a:r>
              <a:rPr lang="en-US">
                <a:latin typeface="Times New Roman" panose="02020603050405020304" pitchFamily="18" charset="0"/>
                <a:ea typeface="Tahoma" panose="020B0604030504040204" pitchFamily="34" charset="0"/>
                <a:cs typeface="Times New Roman" panose="02020603050405020304" pitchFamily="18" charset="0"/>
              </a:rPr>
              <a:t>+ </a:t>
            </a:r>
            <a:r>
              <a:rPr lang="vi-VN">
                <a:latin typeface="Times New Roman" panose="02020603050405020304" pitchFamily="18" charset="0"/>
                <a:ea typeface="Tahoma" panose="020B0604030504040204" pitchFamily="34" charset="0"/>
                <a:cs typeface="Times New Roman" panose="02020603050405020304" pitchFamily="18" charset="0"/>
              </a:rPr>
              <a:t>Sử dụng tín hiệu (Signal) để phát hiện tương tác chuột.</a:t>
            </a:r>
          </a:p>
          <a:p>
            <a:pPr algn="just">
              <a:lnSpc>
                <a:spcPts val="2600"/>
              </a:lnSpc>
              <a:spcBef>
                <a:spcPts val="600"/>
              </a:spcBef>
              <a:spcAft>
                <a:spcPts val="600"/>
              </a:spcAft>
            </a:pPr>
            <a:r>
              <a:rPr lang="en-US">
                <a:latin typeface="Times New Roman" panose="02020603050405020304" pitchFamily="18" charset="0"/>
                <a:ea typeface="Tahoma" panose="020B0604030504040204" pitchFamily="34" charset="0"/>
                <a:cs typeface="Times New Roman" panose="02020603050405020304" pitchFamily="18" charset="0"/>
              </a:rPr>
              <a:t>+ </a:t>
            </a:r>
            <a:r>
              <a:rPr lang="vi-VN">
                <a:latin typeface="Times New Roman" panose="02020603050405020304" pitchFamily="18" charset="0"/>
                <a:ea typeface="Tahoma" panose="020B0604030504040204" pitchFamily="34" charset="0"/>
                <a:cs typeface="Times New Roman" panose="02020603050405020304" pitchFamily="18" charset="0"/>
              </a:rPr>
              <a:t>Thẻ bài phản hồi khi chuột hover hoặc thả.</a:t>
            </a:r>
          </a:p>
          <a:p>
            <a:pPr algn="just">
              <a:lnSpc>
                <a:spcPts val="2600"/>
              </a:lnSpc>
              <a:spcBef>
                <a:spcPts val="600"/>
              </a:spcBef>
              <a:spcAft>
                <a:spcPts val="600"/>
              </a:spcAft>
            </a:pPr>
            <a:r>
              <a:rPr lang="en-US">
                <a:latin typeface="Times New Roman" panose="02020603050405020304" pitchFamily="18" charset="0"/>
                <a:ea typeface="Tahoma" panose="020B0604030504040204" pitchFamily="34" charset="0"/>
                <a:cs typeface="Times New Roman" panose="02020603050405020304" pitchFamily="18" charset="0"/>
              </a:rPr>
              <a:t>+ </a:t>
            </a:r>
            <a:r>
              <a:rPr lang="vi-VN">
                <a:latin typeface="Times New Roman" panose="02020603050405020304" pitchFamily="18" charset="0"/>
                <a:ea typeface="Tahoma" panose="020B0604030504040204" pitchFamily="34" charset="0"/>
                <a:cs typeface="Times New Roman" panose="02020603050405020304" pitchFamily="18" charset="0"/>
              </a:rPr>
              <a:t>Hiệu ứng trực quan: Z-index, phóng to, di chuyển theo chuột</a:t>
            </a:r>
            <a:endParaRPr lang="en-US">
              <a:latin typeface="Times New Roman" panose="02020603050405020304" pitchFamily="18" charset="0"/>
              <a:ea typeface="Tahoma" panose="020B0604030504040204" pitchFamily="34" charset="0"/>
              <a:cs typeface="Times New Roman" panose="02020603050405020304" pitchFamily="18" charset="0"/>
            </a:endParaRPr>
          </a:p>
          <a:p>
            <a:pPr algn="just">
              <a:lnSpc>
                <a:spcPts val="2600"/>
              </a:lnSpc>
              <a:spcBef>
                <a:spcPts val="600"/>
              </a:spcBef>
              <a:spcAft>
                <a:spcPts val="600"/>
              </a:spcAft>
            </a:pPr>
            <a:r>
              <a:rPr lang="en-US">
                <a:latin typeface="Times New Roman" panose="02020603050405020304" pitchFamily="18" charset="0"/>
                <a:ea typeface="Tahoma" panose="020B0604030504040204" pitchFamily="34" charset="0"/>
                <a:cs typeface="Times New Roman" panose="02020603050405020304" pitchFamily="18" charset="0"/>
              </a:rPr>
              <a:t>- </a:t>
            </a:r>
            <a:r>
              <a:rPr lang="vi-VN">
                <a:latin typeface="Times New Roman" panose="02020603050405020304" pitchFamily="18" charset="0"/>
                <a:ea typeface="Tahoma" panose="020B0604030504040204" pitchFamily="34" charset="0"/>
                <a:cs typeface="Times New Roman" panose="02020603050405020304" pitchFamily="18" charset="0"/>
              </a:rPr>
              <a:t>Xử Lý Va Chạm</a:t>
            </a:r>
          </a:p>
          <a:p>
            <a:pPr algn="just">
              <a:lnSpc>
                <a:spcPts val="2600"/>
              </a:lnSpc>
              <a:spcBef>
                <a:spcPts val="600"/>
              </a:spcBef>
              <a:spcAft>
                <a:spcPts val="600"/>
              </a:spcAft>
            </a:pPr>
            <a:r>
              <a:rPr lang="en-US">
                <a:latin typeface="Times New Roman" panose="02020603050405020304" pitchFamily="18" charset="0"/>
                <a:ea typeface="Tahoma" panose="020B0604030504040204" pitchFamily="34" charset="0"/>
                <a:cs typeface="Times New Roman" panose="02020603050405020304" pitchFamily="18" charset="0"/>
              </a:rPr>
              <a:t>+ </a:t>
            </a:r>
            <a:r>
              <a:rPr lang="vi-VN">
                <a:latin typeface="Times New Roman" panose="02020603050405020304" pitchFamily="18" charset="0"/>
                <a:ea typeface="Tahoma" panose="020B0604030504040204" pitchFamily="34" charset="0"/>
                <a:cs typeface="Times New Roman" panose="02020603050405020304" pitchFamily="18" charset="0"/>
              </a:rPr>
              <a:t>Dùng RayCast2D và PhysicsPointQueryParameters2D để xác định thẻ bài được chọn.</a:t>
            </a:r>
          </a:p>
          <a:p>
            <a:pPr algn="just">
              <a:lnSpc>
                <a:spcPts val="2600"/>
              </a:lnSpc>
              <a:spcBef>
                <a:spcPts val="600"/>
              </a:spcBef>
              <a:spcAft>
                <a:spcPts val="600"/>
              </a:spcAft>
            </a:pPr>
            <a:r>
              <a:rPr lang="en-US">
                <a:latin typeface="Times New Roman" panose="02020603050405020304" pitchFamily="18" charset="0"/>
                <a:ea typeface="Tahoma" panose="020B0604030504040204" pitchFamily="34" charset="0"/>
                <a:cs typeface="Times New Roman" panose="02020603050405020304" pitchFamily="18" charset="0"/>
              </a:rPr>
              <a:t>+ </a:t>
            </a:r>
            <a:r>
              <a:rPr lang="vi-VN">
                <a:latin typeface="Times New Roman" panose="02020603050405020304" pitchFamily="18" charset="0"/>
                <a:ea typeface="Tahoma" panose="020B0604030504040204" pitchFamily="34" charset="0"/>
                <a:cs typeface="Times New Roman" panose="02020603050405020304" pitchFamily="18" charset="0"/>
              </a:rPr>
              <a:t>Kiểm tra vùng va chạm để xác định ô để bài gần nhất.</a:t>
            </a:r>
          </a:p>
          <a:p>
            <a:pPr algn="just">
              <a:lnSpc>
                <a:spcPts val="2600"/>
              </a:lnSpc>
              <a:spcBef>
                <a:spcPts val="600"/>
              </a:spcBef>
              <a:spcAft>
                <a:spcPts val="600"/>
              </a:spcAft>
            </a:pPr>
            <a:r>
              <a:rPr lang="en-US">
                <a:latin typeface="Times New Roman" panose="02020603050405020304" pitchFamily="18" charset="0"/>
                <a:ea typeface="Tahoma" panose="020B0604030504040204" pitchFamily="34" charset="0"/>
                <a:cs typeface="Times New Roman" panose="02020603050405020304" pitchFamily="18" charset="0"/>
              </a:rPr>
              <a:t>+ </a:t>
            </a:r>
            <a:r>
              <a:rPr lang="vi-VN">
                <a:latin typeface="Times New Roman" panose="02020603050405020304" pitchFamily="18" charset="0"/>
                <a:ea typeface="Tahoma" panose="020B0604030504040204" pitchFamily="34" charset="0"/>
                <a:cs typeface="Times New Roman" panose="02020603050405020304" pitchFamily="18" charset="0"/>
              </a:rPr>
              <a:t>Nếu hợp lệ → thẻ được triển khai vào ô → cập nhật trạng thái.</a:t>
            </a:r>
          </a:p>
        </p:txBody>
      </p:sp>
      <p:sp>
        <p:nvSpPr>
          <p:cNvPr id="4" name="Rectangle: Single Corner Snipped 3">
            <a:extLst>
              <a:ext uri="{FF2B5EF4-FFF2-40B4-BE49-F238E27FC236}">
                <a16:creationId xmlns:a16="http://schemas.microsoft.com/office/drawing/2014/main" id="{83EA2681-93C8-C7ED-3BCE-3C0DCCD2918C}"/>
              </a:ext>
            </a:extLst>
          </p:cNvPr>
          <p:cNvSpPr/>
          <p:nvPr/>
        </p:nvSpPr>
        <p:spPr>
          <a:xfrm>
            <a:off x="367100" y="548307"/>
            <a:ext cx="854766" cy="447261"/>
          </a:xfrm>
          <a:prstGeom prst="snip1Rect">
            <a:avLst/>
          </a:prstGeom>
          <a:solidFill>
            <a:srgbClr val="60A5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bg1"/>
                </a:solidFill>
                <a:latin typeface="Times New Roman" panose="02020603050405020304" pitchFamily="18" charset="0"/>
                <a:cs typeface="Times New Roman" panose="02020603050405020304" pitchFamily="18" charset="0"/>
              </a:rPr>
              <a:t>2</a:t>
            </a:r>
          </a:p>
        </p:txBody>
      </p:sp>
      <p:sp>
        <p:nvSpPr>
          <p:cNvPr id="5" name="TextBox 4">
            <a:extLst>
              <a:ext uri="{FF2B5EF4-FFF2-40B4-BE49-F238E27FC236}">
                <a16:creationId xmlns:a16="http://schemas.microsoft.com/office/drawing/2014/main" id="{99B48B84-CB8E-6036-557C-81FBB9D31F34}"/>
              </a:ext>
            </a:extLst>
          </p:cNvPr>
          <p:cNvSpPr txBox="1"/>
          <p:nvPr/>
        </p:nvSpPr>
        <p:spPr>
          <a:xfrm>
            <a:off x="1221866" y="542696"/>
            <a:ext cx="10205468" cy="513730"/>
          </a:xfrm>
          <a:prstGeom prst="rect">
            <a:avLst/>
          </a:prstGeom>
          <a:noFill/>
        </p:spPr>
        <p:txBody>
          <a:bodyPr wrap="square" rtlCol="0">
            <a:spAutoFit/>
          </a:bodyPr>
          <a:lstStyle/>
          <a:p>
            <a:pPr>
              <a:lnSpc>
                <a:spcPct val="120000"/>
              </a:lnSpc>
              <a:spcBef>
                <a:spcPts val="1200"/>
              </a:spcBef>
              <a:spcAft>
                <a:spcPts val="1200"/>
              </a:spcAft>
            </a:pPr>
            <a:r>
              <a:rPr lang="en-US" sz="2500" b="1" kern="100">
                <a:effectLst/>
                <a:latin typeface="Times New Roman" panose="02020603050405020304" pitchFamily="18" charset="0"/>
                <a:ea typeface="Times New Roman" panose="02020603050405020304" pitchFamily="18" charset="0"/>
                <a:cs typeface="Times New Roman" panose="02020603050405020304" pitchFamily="18" charset="0"/>
              </a:rPr>
              <a:t>Phân tích thiết kế trò chơi thẻ bài</a:t>
            </a:r>
          </a:p>
        </p:txBody>
      </p:sp>
      <p:sp>
        <p:nvSpPr>
          <p:cNvPr id="9" name="TextBox 6">
            <a:extLst>
              <a:ext uri="{FF2B5EF4-FFF2-40B4-BE49-F238E27FC236}">
                <a16:creationId xmlns:a16="http://schemas.microsoft.com/office/drawing/2014/main" id="{0053ECF6-683C-0652-BC5A-BD2303D41CF9}"/>
              </a:ext>
            </a:extLst>
          </p:cNvPr>
          <p:cNvSpPr txBox="1"/>
          <p:nvPr/>
        </p:nvSpPr>
        <p:spPr>
          <a:xfrm>
            <a:off x="947437" y="1114970"/>
            <a:ext cx="6147416" cy="406330"/>
          </a:xfrm>
          <a:prstGeom prst="rect">
            <a:avLst/>
          </a:prstGeom>
        </p:spPr>
        <p:txBody>
          <a:bodyPr wrap="square" lIns="0" tIns="0" rIns="0" bIns="0" rtlCol="0" anchor="t">
            <a:spAutoFit/>
          </a:bodyPr>
          <a:lstStyle/>
          <a:p>
            <a:pPr>
              <a:lnSpc>
                <a:spcPct val="150000"/>
              </a:lnSpc>
              <a:spcBef>
                <a:spcPts val="600"/>
              </a:spcBef>
              <a:spcAft>
                <a:spcPts val="600"/>
              </a:spcAft>
            </a:pPr>
            <a:r>
              <a:rPr lang="en-US" sz="2000" b="1">
                <a:latin typeface="Times New Roman" panose="02020603050405020304" pitchFamily="18" charset="0"/>
                <a:cs typeface="Times New Roman" panose="02020603050405020304" pitchFamily="18" charset="0"/>
              </a:rPr>
              <a:t>2.3 Kiến trúc hệ thống:</a:t>
            </a:r>
          </a:p>
        </p:txBody>
      </p:sp>
      <p:pic>
        <p:nvPicPr>
          <p:cNvPr id="6" name="Picture 5">
            <a:extLst>
              <a:ext uri="{FF2B5EF4-FFF2-40B4-BE49-F238E27FC236}">
                <a16:creationId xmlns:a16="http://schemas.microsoft.com/office/drawing/2014/main" id="{7860FA72-692A-E85C-2203-CBFDC32780E0}"/>
              </a:ext>
            </a:extLst>
          </p:cNvPr>
          <p:cNvPicPr>
            <a:picLocks noChangeAspect="1"/>
          </p:cNvPicPr>
          <p:nvPr/>
        </p:nvPicPr>
        <p:blipFill>
          <a:blip r:embed="rId4"/>
          <a:stretch>
            <a:fillRect/>
          </a:stretch>
        </p:blipFill>
        <p:spPr>
          <a:xfrm>
            <a:off x="7360173" y="1005546"/>
            <a:ext cx="3513737" cy="2157082"/>
          </a:xfrm>
          <a:prstGeom prst="rect">
            <a:avLst/>
          </a:prstGeom>
        </p:spPr>
      </p:pic>
      <p:pic>
        <p:nvPicPr>
          <p:cNvPr id="7" name="Picture 6">
            <a:extLst>
              <a:ext uri="{FF2B5EF4-FFF2-40B4-BE49-F238E27FC236}">
                <a16:creationId xmlns:a16="http://schemas.microsoft.com/office/drawing/2014/main" id="{50BE02EF-AB75-8784-6FD6-1F5429E9FB6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781092" y="3902479"/>
            <a:ext cx="4671899" cy="2127885"/>
          </a:xfrm>
          <a:prstGeom prst="rect">
            <a:avLst/>
          </a:prstGeom>
          <a:noFill/>
          <a:ln>
            <a:noFill/>
          </a:ln>
        </p:spPr>
      </p:pic>
    </p:spTree>
    <p:extLst>
      <p:ext uri="{BB962C8B-B14F-4D97-AF65-F5344CB8AC3E}">
        <p14:creationId xmlns:p14="http://schemas.microsoft.com/office/powerpoint/2010/main" val="35903643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2466</TotalTime>
  <Words>1384</Words>
  <Application>Microsoft Office PowerPoint</Application>
  <PresentationFormat>Widescreen</PresentationFormat>
  <Paragraphs>123</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Calibri</vt:lpstr>
      <vt:lpstr>Times New Roman</vt:lpstr>
      <vt:lpstr>Arial</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Truong Dong</dc:creator>
  <cp:lastModifiedBy>time kid</cp:lastModifiedBy>
  <cp:revision>100</cp:revision>
  <dcterms:created xsi:type="dcterms:W3CDTF">2022-08-17T13:33:37Z</dcterms:created>
  <dcterms:modified xsi:type="dcterms:W3CDTF">2025-06-15T17:01:56Z</dcterms:modified>
</cp:coreProperties>
</file>